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7"/>
  </p:notesMasterIdLst>
  <p:sldIdLst>
    <p:sldId id="402" r:id="rId2"/>
    <p:sldId id="280" r:id="rId3"/>
    <p:sldId id="256" r:id="rId4"/>
    <p:sldId id="257" r:id="rId5"/>
    <p:sldId id="258" r:id="rId6"/>
    <p:sldId id="259" r:id="rId7"/>
    <p:sldId id="260" r:id="rId8"/>
    <p:sldId id="261" r:id="rId9"/>
    <p:sldId id="262" r:id="rId10"/>
    <p:sldId id="263" r:id="rId11"/>
    <p:sldId id="264" r:id="rId12"/>
    <p:sldId id="265"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67" r:id="rId26"/>
    <p:sldId id="281" r:id="rId27"/>
    <p:sldId id="287" r:id="rId28"/>
    <p:sldId id="288" r:id="rId29"/>
    <p:sldId id="289" r:id="rId30"/>
    <p:sldId id="290" r:id="rId31"/>
    <p:sldId id="291" r:id="rId32"/>
    <p:sldId id="292" r:id="rId33"/>
    <p:sldId id="293" r:id="rId34"/>
    <p:sldId id="294" r:id="rId35"/>
    <p:sldId id="295" r:id="rId36"/>
    <p:sldId id="296" r:id="rId37"/>
    <p:sldId id="266" r:id="rId38"/>
    <p:sldId id="297" r:id="rId39"/>
    <p:sldId id="298" r:id="rId40"/>
    <p:sldId id="283"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286" r:id="rId55"/>
    <p:sldId id="312" r:id="rId56"/>
    <p:sldId id="373" r:id="rId57"/>
    <p:sldId id="401" r:id="rId58"/>
    <p:sldId id="381" r:id="rId59"/>
    <p:sldId id="382" r:id="rId60"/>
    <p:sldId id="383" r:id="rId61"/>
    <p:sldId id="384" r:id="rId62"/>
    <p:sldId id="385" r:id="rId63"/>
    <p:sldId id="386" r:id="rId64"/>
    <p:sldId id="387" r:id="rId65"/>
    <p:sldId id="388" r:id="rId66"/>
    <p:sldId id="389" r:id="rId67"/>
    <p:sldId id="390" r:id="rId68"/>
    <p:sldId id="391" r:id="rId69"/>
    <p:sldId id="392" r:id="rId70"/>
    <p:sldId id="393" r:id="rId71"/>
    <p:sldId id="394" r:id="rId72"/>
    <p:sldId id="397" r:id="rId73"/>
    <p:sldId id="399" r:id="rId74"/>
    <p:sldId id="400" r:id="rId75"/>
    <p:sldId id="285" r:id="rId7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FE8047-66CF-4C0C-8E54-F1B35E10D4DF}">
          <p14:sldIdLst>
            <p14:sldId id="402"/>
            <p14:sldId id="280"/>
            <p14:sldId id="256"/>
            <p14:sldId id="257"/>
            <p14:sldId id="258"/>
            <p14:sldId id="259"/>
            <p14:sldId id="260"/>
            <p14:sldId id="261"/>
            <p14:sldId id="262"/>
            <p14:sldId id="263"/>
            <p14:sldId id="264"/>
            <p14:sldId id="265"/>
            <p14:sldId id="268"/>
            <p14:sldId id="269"/>
            <p14:sldId id="270"/>
            <p14:sldId id="271"/>
            <p14:sldId id="272"/>
            <p14:sldId id="273"/>
            <p14:sldId id="274"/>
            <p14:sldId id="275"/>
            <p14:sldId id="276"/>
            <p14:sldId id="277"/>
            <p14:sldId id="278"/>
            <p14:sldId id="279"/>
            <p14:sldId id="267"/>
            <p14:sldId id="281"/>
            <p14:sldId id="287"/>
            <p14:sldId id="288"/>
            <p14:sldId id="289"/>
            <p14:sldId id="290"/>
            <p14:sldId id="291"/>
            <p14:sldId id="292"/>
            <p14:sldId id="293"/>
            <p14:sldId id="294"/>
            <p14:sldId id="295"/>
            <p14:sldId id="296"/>
            <p14:sldId id="266"/>
            <p14:sldId id="297"/>
            <p14:sldId id="298"/>
            <p14:sldId id="283"/>
            <p14:sldId id="299"/>
            <p14:sldId id="300"/>
            <p14:sldId id="301"/>
            <p14:sldId id="302"/>
            <p14:sldId id="303"/>
            <p14:sldId id="304"/>
            <p14:sldId id="305"/>
            <p14:sldId id="306"/>
            <p14:sldId id="307"/>
            <p14:sldId id="308"/>
            <p14:sldId id="309"/>
            <p14:sldId id="310"/>
            <p14:sldId id="311"/>
            <p14:sldId id="286"/>
          </p14:sldIdLst>
        </p14:section>
        <p14:section name="Default Section" id="{8A56BA78-A84F-42E9-B4A1-181BCE49B731}">
          <p14:sldIdLst>
            <p14:sldId id="312"/>
            <p14:sldId id="373"/>
            <p14:sldId id="401"/>
            <p14:sldId id="381"/>
            <p14:sldId id="382"/>
            <p14:sldId id="383"/>
            <p14:sldId id="384"/>
            <p14:sldId id="385"/>
            <p14:sldId id="386"/>
            <p14:sldId id="387"/>
            <p14:sldId id="388"/>
            <p14:sldId id="389"/>
            <p14:sldId id="390"/>
            <p14:sldId id="391"/>
            <p14:sldId id="392"/>
            <p14:sldId id="393"/>
            <p14:sldId id="394"/>
            <p14:sldId id="397"/>
            <p14:sldId id="399"/>
            <p14:sldId id="400"/>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14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206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D6AD9-7979-E452-3E3D-E0B506B449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5A8C8-07CF-5F91-E3C5-ED67FFA81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50E8B3-BFA7-D2DE-A7C6-B0C1438582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0D8064-5905-8107-F7F0-9C19E5DFB94E}"/>
              </a:ext>
            </a:extLst>
          </p:cNvPr>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782797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4972E-109A-6EB7-2A76-E43E43890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DA374-05CD-FAB8-8593-306FDB9421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36C93B-7B12-ADCA-97C5-441D0C5E81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CA125B-D013-0125-718A-B8F7FBF10F53}"/>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4037556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205B3-DB75-848E-452A-3A41931BA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F166C8-D1DB-39DB-AC29-D0689C5A50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706B7F-8797-9B69-968B-FFBF5CF496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5E551C-30D8-E39C-8956-9DBD407B16C0}"/>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7025764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18AE0-203F-CAD5-6DA5-C827A991D6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2118F-D729-9916-B69D-DD6FD1AFE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DF6140-D22B-3E7C-8FCA-460B1A1007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9BA1F8-F20B-9E7D-FB0B-DDF88DA1EFA9}"/>
              </a:ext>
            </a:extLst>
          </p:cNvPr>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22619165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A0938-DF7F-C8DD-662C-126BEBBB1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B7520-5B92-ECB6-A58F-D8E7572D4D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73A6C3-8C0A-55B6-9553-E32E2588FE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908494-73A0-D47E-55DC-C71C94540F8E}"/>
              </a:ext>
            </a:extLst>
          </p:cNvPr>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3759610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E1500-1B66-2126-A382-7B42FD6827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28AAA9-56ED-972C-FF4E-DE42472D2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4D5EC-7462-A348-2938-640F72322E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0028E9-048F-C29A-7515-ACB6D8B7CCA4}"/>
              </a:ext>
            </a:extLst>
          </p:cNvPr>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705191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B3215-CAA6-4831-B299-B980618506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3AB17AB-FEF7-4D3E-A48A-33A7C07A58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7BB4075-1675-4EE7-97E6-47DDAFF98068}"/>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9F07A224-3E08-488D-8A73-58D30075F38A}"/>
              </a:ext>
            </a:extLst>
          </p:cNvPr>
          <p:cNvSpPr>
            <a:spLocks noGrp="1"/>
          </p:cNvSpPr>
          <p:nvPr>
            <p:ph type="ftr" sz="quarter" idx="11"/>
          </p:nvPr>
        </p:nvSpPr>
        <p:spPr/>
        <p:txBody>
          <a:bodyPr/>
          <a:lstStyle/>
          <a:p>
            <a:r>
              <a:rPr lang="en-IN"/>
              <a:t>CA CHANDRASHEKHAR V. CHITALE</a:t>
            </a:r>
          </a:p>
        </p:txBody>
      </p:sp>
      <p:sp>
        <p:nvSpPr>
          <p:cNvPr id="6" name="Slide Number Placeholder 5">
            <a:extLst>
              <a:ext uri="{FF2B5EF4-FFF2-40B4-BE49-F238E27FC236}">
                <a16:creationId xmlns:a16="http://schemas.microsoft.com/office/drawing/2014/main" id="{C5265FDE-48F4-4D9B-A9D1-5D4852E970C3}"/>
              </a:ext>
            </a:extLst>
          </p:cNvPr>
          <p:cNvSpPr>
            <a:spLocks noGrp="1"/>
          </p:cNvSpPr>
          <p:nvPr>
            <p:ph type="sldNum" sz="quarter" idx="12"/>
          </p:nvPr>
        </p:nvSpPr>
        <p:spPr/>
        <p:txBody>
          <a:bodyPr/>
          <a:lstStyle/>
          <a:p>
            <a:fld id="{D8DEDE2C-4B76-45A2-849B-157C573EDADC}" type="slidenum">
              <a:rPr lang="en-IN" smtClean="0"/>
              <a:t>‹#›</a:t>
            </a:fld>
            <a:endParaRPr lang="en-IN"/>
          </a:p>
        </p:txBody>
      </p:sp>
    </p:spTree>
    <p:extLst>
      <p:ext uri="{BB962C8B-B14F-4D97-AF65-F5344CB8AC3E}">
        <p14:creationId xmlns:p14="http://schemas.microsoft.com/office/powerpoint/2010/main" val="31377007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047BB-51D9-45E7-BE4E-07A08BA5DF9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6DDFAAC-2CA8-4201-AC09-6812B0E172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A494E05-5613-4B36-8011-BAA51091D0A7}"/>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68EAD38C-F345-4067-B192-6E45EB942B94}"/>
              </a:ext>
            </a:extLst>
          </p:cNvPr>
          <p:cNvSpPr>
            <a:spLocks noGrp="1"/>
          </p:cNvSpPr>
          <p:nvPr>
            <p:ph type="ftr" sz="quarter" idx="11"/>
          </p:nvPr>
        </p:nvSpPr>
        <p:spPr/>
        <p:txBody>
          <a:bodyPr/>
          <a:lstStyle/>
          <a:p>
            <a:r>
              <a:rPr lang="en-IN"/>
              <a:t>CA CHANDRASHEKHAR V. CHITALE</a:t>
            </a:r>
          </a:p>
        </p:txBody>
      </p:sp>
      <p:sp>
        <p:nvSpPr>
          <p:cNvPr id="6" name="Slide Number Placeholder 5">
            <a:extLst>
              <a:ext uri="{FF2B5EF4-FFF2-40B4-BE49-F238E27FC236}">
                <a16:creationId xmlns:a16="http://schemas.microsoft.com/office/drawing/2014/main" id="{E0B4A55F-992B-4A85-9900-0460602A579E}"/>
              </a:ext>
            </a:extLst>
          </p:cNvPr>
          <p:cNvSpPr>
            <a:spLocks noGrp="1"/>
          </p:cNvSpPr>
          <p:nvPr>
            <p:ph type="sldNum" sz="quarter" idx="12"/>
          </p:nvPr>
        </p:nvSpPr>
        <p:spPr/>
        <p:txBody>
          <a:bodyPr/>
          <a:lstStyle/>
          <a:p>
            <a:fld id="{D8DEDE2C-4B76-45A2-849B-157C573EDADC}" type="slidenum">
              <a:rPr lang="en-IN" smtClean="0"/>
              <a:t>‹#›</a:t>
            </a:fld>
            <a:endParaRPr lang="en-IN"/>
          </a:p>
        </p:txBody>
      </p:sp>
    </p:spTree>
    <p:extLst>
      <p:ext uri="{BB962C8B-B14F-4D97-AF65-F5344CB8AC3E}">
        <p14:creationId xmlns:p14="http://schemas.microsoft.com/office/powerpoint/2010/main" val="24077325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1.png"/><Relationship Id="rId7"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2.png"/><Relationship Id="rId7"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1.png"/><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2.png"/><Relationship Id="rId7"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39.png"/><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C0FD6-5646-121A-B561-BFED89162269}"/>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296D0E82-0CDB-CC55-4309-013A10704675}"/>
              </a:ext>
            </a:extLst>
          </p:cNvPr>
          <p:cNvSpPr/>
          <p:nvPr/>
        </p:nvSpPr>
        <p:spPr>
          <a:xfrm>
            <a:off x="9373689" y="-1296134"/>
            <a:ext cx="4572000" cy="4572000"/>
          </a:xfrm>
          <a:prstGeom prst="ellipse">
            <a:avLst/>
          </a:prstGeom>
          <a:solidFill>
            <a:srgbClr val="263275"/>
          </a:solidFill>
          <a:ln/>
        </p:spPr>
      </p:sp>
      <p:sp>
        <p:nvSpPr>
          <p:cNvPr id="3" name="Shape 1">
            <a:extLst>
              <a:ext uri="{FF2B5EF4-FFF2-40B4-BE49-F238E27FC236}">
                <a16:creationId xmlns:a16="http://schemas.microsoft.com/office/drawing/2014/main" id="{57B1FF44-DF11-4AA9-DCA0-A06866053AA9}"/>
              </a:ext>
            </a:extLst>
          </p:cNvPr>
          <p:cNvSpPr/>
          <p:nvPr/>
        </p:nvSpPr>
        <p:spPr>
          <a:xfrm>
            <a:off x="10607040" y="4389120"/>
            <a:ext cx="2926080" cy="2926080"/>
          </a:xfrm>
          <a:prstGeom prst="ellipse">
            <a:avLst/>
          </a:prstGeom>
          <a:solidFill>
            <a:srgbClr val="263275"/>
          </a:solidFill>
          <a:ln/>
        </p:spPr>
      </p:sp>
      <p:sp>
        <p:nvSpPr>
          <p:cNvPr id="4" name="Text 2">
            <a:extLst>
              <a:ext uri="{FF2B5EF4-FFF2-40B4-BE49-F238E27FC236}">
                <a16:creationId xmlns:a16="http://schemas.microsoft.com/office/drawing/2014/main" id="{5BD1C140-F7F0-EA2D-C1F3-23EB1DB57D65}"/>
              </a:ext>
            </a:extLst>
          </p:cNvPr>
          <p:cNvSpPr/>
          <p:nvPr/>
        </p:nvSpPr>
        <p:spPr>
          <a:xfrm>
            <a:off x="1351172" y="2024074"/>
            <a:ext cx="9144000" cy="457200"/>
          </a:xfrm>
          <a:prstGeom prst="rect">
            <a:avLst/>
          </a:prstGeom>
          <a:noFill/>
          <a:ln/>
        </p:spPr>
        <p:txBody>
          <a:bodyPr wrap="square" lIns="0" tIns="0" rIns="0" bIns="0" rtlCol="0" anchor="ctr"/>
          <a:lstStyle/>
          <a:p>
            <a:pPr marL="0" indent="0" algn="ctr">
              <a:buNone/>
            </a:pPr>
            <a:r>
              <a:rPr lang="en-US" sz="4400" kern="0" spc="300" dirty="0">
                <a:solidFill>
                  <a:srgbClr val="C79A3B"/>
                </a:solidFill>
                <a:latin typeface="Calibri" pitchFamily="34" charset="0"/>
                <a:ea typeface="Calibri" pitchFamily="34" charset="-122"/>
                <a:cs typeface="Calibri" pitchFamily="34" charset="-120"/>
              </a:rPr>
              <a:t>TAX AUDIT</a:t>
            </a:r>
            <a:endParaRPr lang="en-US" sz="4400" dirty="0"/>
          </a:p>
        </p:txBody>
      </p:sp>
      <p:sp>
        <p:nvSpPr>
          <p:cNvPr id="5" name="Text 3">
            <a:extLst>
              <a:ext uri="{FF2B5EF4-FFF2-40B4-BE49-F238E27FC236}">
                <a16:creationId xmlns:a16="http://schemas.microsoft.com/office/drawing/2014/main" id="{6180FA7D-CF09-C83D-59AC-B58D10E6BE65}"/>
              </a:ext>
            </a:extLst>
          </p:cNvPr>
          <p:cNvSpPr/>
          <p:nvPr/>
        </p:nvSpPr>
        <p:spPr>
          <a:xfrm>
            <a:off x="777240" y="2697480"/>
            <a:ext cx="10515600" cy="1188720"/>
          </a:xfrm>
          <a:prstGeom prst="rect">
            <a:avLst/>
          </a:prstGeom>
          <a:noFill/>
          <a:ln/>
        </p:spPr>
        <p:txBody>
          <a:bodyPr wrap="square" lIns="0" tIns="0" rIns="0" bIns="0" rtlCol="0" anchor="ctr"/>
          <a:lstStyle/>
          <a:p>
            <a:pPr marL="0" indent="0" algn="ctr">
              <a:buNone/>
            </a:pPr>
            <a:r>
              <a:rPr lang="en-US" sz="4000" b="1" dirty="0">
                <a:latin typeface="Cambria" pitchFamily="34" charset="0"/>
                <a:ea typeface="Cambria" pitchFamily="34" charset="-122"/>
                <a:cs typeface="Cambria" pitchFamily="34" charset="-120"/>
              </a:rPr>
              <a:t>Section 44AB of </a:t>
            </a:r>
          </a:p>
          <a:p>
            <a:pPr marL="0" indent="0" algn="ctr">
              <a:buNone/>
            </a:pPr>
            <a:r>
              <a:rPr lang="en-US" sz="4000" b="1" dirty="0">
                <a:latin typeface="Cambria" pitchFamily="34" charset="0"/>
                <a:ea typeface="Cambria" pitchFamily="34" charset="-122"/>
                <a:cs typeface="Cambria" pitchFamily="34" charset="-120"/>
              </a:rPr>
              <a:t>the Income-tax Act, 1961</a:t>
            </a:r>
            <a:endParaRPr lang="en-US" sz="4000" dirty="0"/>
          </a:p>
        </p:txBody>
      </p:sp>
      <p:sp>
        <p:nvSpPr>
          <p:cNvPr id="6" name="Text 4">
            <a:extLst>
              <a:ext uri="{FF2B5EF4-FFF2-40B4-BE49-F238E27FC236}">
                <a16:creationId xmlns:a16="http://schemas.microsoft.com/office/drawing/2014/main" id="{0EB039FE-6829-20DA-0EF1-8029F430F088}"/>
              </a:ext>
            </a:extLst>
          </p:cNvPr>
          <p:cNvSpPr/>
          <p:nvPr/>
        </p:nvSpPr>
        <p:spPr>
          <a:xfrm>
            <a:off x="822960" y="3566160"/>
            <a:ext cx="9601200" cy="548640"/>
          </a:xfrm>
          <a:prstGeom prst="rect">
            <a:avLst/>
          </a:prstGeom>
          <a:noFill/>
          <a:ln/>
        </p:spPr>
        <p:txBody>
          <a:bodyPr wrap="square" lIns="0" tIns="0" rIns="0" bIns="0" rtlCol="0" anchor="ctr"/>
          <a:lstStyle/>
          <a:p>
            <a:pPr marL="0" indent="0">
              <a:buNone/>
            </a:pPr>
            <a:endParaRPr lang="en-US" sz="2400" dirty="0"/>
          </a:p>
        </p:txBody>
      </p:sp>
      <p:sp>
        <p:nvSpPr>
          <p:cNvPr id="7" name="Shape 5">
            <a:extLst>
              <a:ext uri="{FF2B5EF4-FFF2-40B4-BE49-F238E27FC236}">
                <a16:creationId xmlns:a16="http://schemas.microsoft.com/office/drawing/2014/main" id="{F8F3D418-8450-8093-5D91-E0F4DC5B389A}"/>
              </a:ext>
            </a:extLst>
          </p:cNvPr>
          <p:cNvSpPr/>
          <p:nvPr/>
        </p:nvSpPr>
        <p:spPr>
          <a:xfrm>
            <a:off x="3725694" y="1559162"/>
            <a:ext cx="4795736" cy="0"/>
          </a:xfrm>
          <a:prstGeom prst="line">
            <a:avLst/>
          </a:prstGeom>
          <a:noFill/>
          <a:ln w="25400">
            <a:solidFill>
              <a:srgbClr val="C79A3B"/>
            </a:solidFill>
            <a:prstDash val="solid"/>
          </a:ln>
        </p:spPr>
      </p:sp>
      <p:sp>
        <p:nvSpPr>
          <p:cNvPr id="8" name="Text 6">
            <a:extLst>
              <a:ext uri="{FF2B5EF4-FFF2-40B4-BE49-F238E27FC236}">
                <a16:creationId xmlns:a16="http://schemas.microsoft.com/office/drawing/2014/main" id="{A51CE4FC-5DD1-2907-A2E2-CF4F5B266AD9}"/>
              </a:ext>
            </a:extLst>
          </p:cNvPr>
          <p:cNvSpPr/>
          <p:nvPr/>
        </p:nvSpPr>
        <p:spPr>
          <a:xfrm>
            <a:off x="822960" y="4579712"/>
            <a:ext cx="8229600" cy="365760"/>
          </a:xfrm>
          <a:prstGeom prst="rect">
            <a:avLst/>
          </a:prstGeom>
          <a:noFill/>
          <a:ln/>
        </p:spPr>
        <p:txBody>
          <a:bodyPr wrap="square" lIns="0" tIns="0" rIns="0" bIns="0" rtlCol="0" anchor="ctr"/>
          <a:lstStyle/>
          <a:p>
            <a:pPr marL="0" indent="0">
              <a:buNone/>
            </a:pPr>
            <a:endParaRPr lang="en-US" sz="2400" dirty="0"/>
          </a:p>
        </p:txBody>
      </p:sp>
      <p:pic>
        <p:nvPicPr>
          <p:cNvPr id="9" name="Image 0" descr="/home/claude/taxaudit/icon_balance_white.png">
            <a:extLst>
              <a:ext uri="{FF2B5EF4-FFF2-40B4-BE49-F238E27FC236}">
                <a16:creationId xmlns:a16="http://schemas.microsoft.com/office/drawing/2014/main" id="{16C15A6F-1682-41B8-2D6A-468704C5CBB2}"/>
              </a:ext>
            </a:extLst>
          </p:cNvPr>
          <p:cNvPicPr>
            <a:picLocks noChangeAspect="1"/>
          </p:cNvPicPr>
          <p:nvPr/>
        </p:nvPicPr>
        <p:blipFill>
          <a:blip r:embed="rId3"/>
          <a:stretch>
            <a:fillRect/>
          </a:stretch>
        </p:blipFill>
        <p:spPr>
          <a:xfrm>
            <a:off x="10149840" y="5212080"/>
            <a:ext cx="1188720" cy="1188720"/>
          </a:xfrm>
          <a:prstGeom prst="rect">
            <a:avLst/>
          </a:prstGeom>
        </p:spPr>
      </p:pic>
      <p:sp>
        <p:nvSpPr>
          <p:cNvPr id="11" name="Text 6">
            <a:extLst>
              <a:ext uri="{FF2B5EF4-FFF2-40B4-BE49-F238E27FC236}">
                <a16:creationId xmlns:a16="http://schemas.microsoft.com/office/drawing/2014/main" id="{E245CC3A-9243-9BEC-7ECC-56B63C57158E}"/>
              </a:ext>
            </a:extLst>
          </p:cNvPr>
          <p:cNvSpPr/>
          <p:nvPr/>
        </p:nvSpPr>
        <p:spPr>
          <a:xfrm>
            <a:off x="1600200" y="4479798"/>
            <a:ext cx="8229600" cy="1048245"/>
          </a:xfrm>
          <a:prstGeom prst="rect">
            <a:avLst/>
          </a:prstGeom>
          <a:noFill/>
          <a:ln/>
        </p:spPr>
        <p:txBody>
          <a:bodyPr wrap="square" lIns="0" tIns="0" rIns="0" bIns="0" rtlCol="0" anchor="ctr"/>
          <a:lstStyle/>
          <a:p>
            <a:pPr marL="0" indent="0" algn="r">
              <a:buNone/>
            </a:pPr>
            <a:r>
              <a:rPr lang="en-US" sz="3200" b="1" dirty="0">
                <a:solidFill>
                  <a:schemeClr val="accent6">
                    <a:lumMod val="50000"/>
                  </a:schemeClr>
                </a:solidFill>
                <a:latin typeface="Calibri" pitchFamily="34" charset="0"/>
                <a:ea typeface="Calibri" pitchFamily="34" charset="-122"/>
                <a:cs typeface="Calibri" pitchFamily="34" charset="-120"/>
              </a:rPr>
              <a:t>CA Chandrashekhar V. Chitale CCM</a:t>
            </a:r>
          </a:p>
          <a:p>
            <a:pPr marL="0" indent="0" algn="r">
              <a:buNone/>
            </a:pPr>
            <a:r>
              <a:rPr lang="en-US" sz="2600" b="1" dirty="0">
                <a:solidFill>
                  <a:schemeClr val="accent6">
                    <a:lumMod val="75000"/>
                  </a:schemeClr>
                </a:solidFill>
                <a:latin typeface="Calibri" pitchFamily="34" charset="0"/>
                <a:ea typeface="Calibri" pitchFamily="34" charset="-122"/>
                <a:cs typeface="Calibri" pitchFamily="34" charset="-120"/>
              </a:rPr>
              <a:t>Chairman, Direct taxes Committee, ICAI</a:t>
            </a:r>
            <a:endParaRPr lang="en-US" sz="2600" b="1" dirty="0">
              <a:solidFill>
                <a:schemeClr val="accent6">
                  <a:lumMod val="75000"/>
                </a:schemeClr>
              </a:solidFill>
            </a:endParaRPr>
          </a:p>
        </p:txBody>
      </p:sp>
      <p:sp>
        <p:nvSpPr>
          <p:cNvPr id="12" name="Oval 11">
            <a:extLst>
              <a:ext uri="{FF2B5EF4-FFF2-40B4-BE49-F238E27FC236}">
                <a16:creationId xmlns:a16="http://schemas.microsoft.com/office/drawing/2014/main" id="{4CA3F578-8335-997B-5C33-2C2978E96416}"/>
              </a:ext>
            </a:extLst>
          </p:cNvPr>
          <p:cNvSpPr/>
          <p:nvPr/>
        </p:nvSpPr>
        <p:spPr>
          <a:xfrm>
            <a:off x="3865917" y="279764"/>
            <a:ext cx="4460166" cy="91440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2800" b="1" dirty="0">
                <a:solidFill>
                  <a:srgbClr val="002060"/>
                </a:solidFill>
              </a:rPr>
              <a:t>DTC Webinar</a:t>
            </a:r>
          </a:p>
          <a:p>
            <a:pPr algn="ctr"/>
            <a:r>
              <a:rPr lang="en-IN" sz="2800" dirty="0"/>
              <a:t>3 </a:t>
            </a:r>
            <a:r>
              <a:rPr lang="en-IN" sz="2800" dirty="0" err="1"/>
              <a:t>Ssptember</a:t>
            </a:r>
            <a:r>
              <a:rPr lang="en-IN" sz="2800" dirty="0"/>
              <a:t> 2026</a:t>
            </a:r>
          </a:p>
        </p:txBody>
      </p:sp>
    </p:spTree>
    <p:extLst>
      <p:ext uri="{BB962C8B-B14F-4D97-AF65-F5344CB8AC3E}">
        <p14:creationId xmlns:p14="http://schemas.microsoft.com/office/powerpoint/2010/main" val="1073807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F4F6FB"/>
        </a:solidFill>
        <a:effectLst/>
      </p:bgPr>
    </p:bg>
    <p:spTree>
      <p:nvGrpSpPr>
        <p:cNvPr id="1" name=""/>
        <p:cNvGrpSpPr/>
        <p:nvPr/>
      </p:nvGrpSpPr>
      <p:grpSpPr>
        <a:xfrm>
          <a:off x="0" y="0"/>
          <a:ext cx="0" cy="0"/>
          <a:chOff x="0" y="0"/>
          <a:chExt cx="0" cy="0"/>
        </a:xfrm>
      </p:grpSpPr>
      <p:sp>
        <p:nvSpPr>
          <p:cNvPr id="2" name="Text 0"/>
          <p:cNvSpPr/>
          <p:nvPr/>
        </p:nvSpPr>
        <p:spPr>
          <a:xfrm>
            <a:off x="548640" y="384048"/>
            <a:ext cx="54864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FORM 3CD IN FOCUS</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Key Clauses Auditors Scrutinize Closely</a:t>
            </a:r>
            <a:endParaRPr lang="en-US" sz="2800" dirty="0"/>
          </a:p>
        </p:txBody>
      </p:sp>
      <p:sp>
        <p:nvSpPr>
          <p:cNvPr id="4" name="Shape 2"/>
          <p:cNvSpPr/>
          <p:nvPr/>
        </p:nvSpPr>
        <p:spPr>
          <a:xfrm>
            <a:off x="548640" y="1600200"/>
            <a:ext cx="3611880" cy="2148840"/>
          </a:xfrm>
          <a:prstGeom prst="roundRect">
            <a:avLst>
              <a:gd name="adj" fmla="val 4255"/>
            </a:avLst>
          </a:prstGeom>
          <a:solidFill>
            <a:srgbClr val="FFFFFF"/>
          </a:solidFill>
          <a:ln/>
          <a:effectLst>
            <a:outerShdw blurRad="76200" dist="25400" dir="5400000" algn="bl" rotWithShape="0">
              <a:srgbClr val="999999">
                <a:alpha val="20000"/>
              </a:srgbClr>
            </a:outerShdw>
          </a:effectLst>
        </p:spPr>
      </p:sp>
      <p:sp>
        <p:nvSpPr>
          <p:cNvPr id="5" name="Shape 3"/>
          <p:cNvSpPr/>
          <p:nvPr/>
        </p:nvSpPr>
        <p:spPr>
          <a:xfrm>
            <a:off x="731520" y="1783080"/>
            <a:ext cx="777240" cy="320040"/>
          </a:xfrm>
          <a:prstGeom prst="roundRect">
            <a:avLst>
              <a:gd name="adj" fmla="val 17143"/>
            </a:avLst>
          </a:prstGeom>
          <a:solidFill>
            <a:srgbClr val="1E2761"/>
          </a:solidFill>
          <a:ln/>
        </p:spPr>
      </p:sp>
      <p:sp>
        <p:nvSpPr>
          <p:cNvPr id="6" name="Text 4"/>
          <p:cNvSpPr/>
          <p:nvPr/>
        </p:nvSpPr>
        <p:spPr>
          <a:xfrm>
            <a:off x="731520" y="1783080"/>
            <a:ext cx="777240" cy="320040"/>
          </a:xfrm>
          <a:prstGeom prst="rect">
            <a:avLst/>
          </a:prstGeom>
          <a:noFill/>
          <a:ln/>
        </p:spPr>
        <p:txBody>
          <a:bodyPr wrap="square" lIns="0" tIns="0" rIns="0" bIns="0" rtlCol="0" anchor="ctr"/>
          <a:lstStyle/>
          <a:p>
            <a:pPr marL="0" indent="0" algn="ctr">
              <a:buNone/>
            </a:pPr>
            <a:r>
              <a:rPr lang="en-US" sz="1050" b="1" dirty="0">
                <a:solidFill>
                  <a:srgbClr val="C79A3B"/>
                </a:solidFill>
                <a:latin typeface="Calibri" pitchFamily="34" charset="0"/>
                <a:ea typeface="Calibri" pitchFamily="34" charset="-122"/>
                <a:cs typeface="Calibri" pitchFamily="34" charset="-120"/>
              </a:rPr>
              <a:t>Cl. 13</a:t>
            </a:r>
            <a:endParaRPr lang="en-US" sz="1050" dirty="0"/>
          </a:p>
        </p:txBody>
      </p:sp>
      <p:sp>
        <p:nvSpPr>
          <p:cNvPr id="7" name="Text 5"/>
          <p:cNvSpPr/>
          <p:nvPr/>
        </p:nvSpPr>
        <p:spPr>
          <a:xfrm>
            <a:off x="731520" y="2167128"/>
            <a:ext cx="3246120" cy="365760"/>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Method of Accounting</a:t>
            </a:r>
            <a:endParaRPr lang="en-US" sz="1300" dirty="0"/>
          </a:p>
        </p:txBody>
      </p:sp>
      <p:sp>
        <p:nvSpPr>
          <p:cNvPr id="8" name="Text 6"/>
          <p:cNvSpPr/>
          <p:nvPr/>
        </p:nvSpPr>
        <p:spPr>
          <a:xfrm>
            <a:off x="731520" y="2514600"/>
            <a:ext cx="3246120" cy="109728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Accounting method followed &amp; any change from the preceding year, with its effect on profit</a:t>
            </a:r>
            <a:endParaRPr lang="en-US" sz="1100" dirty="0"/>
          </a:p>
        </p:txBody>
      </p:sp>
      <p:sp>
        <p:nvSpPr>
          <p:cNvPr id="9" name="Shape 7"/>
          <p:cNvSpPr/>
          <p:nvPr/>
        </p:nvSpPr>
        <p:spPr>
          <a:xfrm>
            <a:off x="4297680" y="1600200"/>
            <a:ext cx="3611880" cy="2148840"/>
          </a:xfrm>
          <a:prstGeom prst="roundRect">
            <a:avLst>
              <a:gd name="adj" fmla="val 4255"/>
            </a:avLst>
          </a:prstGeom>
          <a:solidFill>
            <a:srgbClr val="FFFFFF"/>
          </a:solidFill>
          <a:ln/>
          <a:effectLst>
            <a:outerShdw blurRad="76200" dist="25400" dir="5400000" algn="bl" rotWithShape="0">
              <a:srgbClr val="999999">
                <a:alpha val="20000"/>
              </a:srgbClr>
            </a:outerShdw>
          </a:effectLst>
        </p:spPr>
      </p:sp>
      <p:sp>
        <p:nvSpPr>
          <p:cNvPr id="10" name="Shape 8"/>
          <p:cNvSpPr/>
          <p:nvPr/>
        </p:nvSpPr>
        <p:spPr>
          <a:xfrm>
            <a:off x="4480560" y="1783080"/>
            <a:ext cx="777240" cy="320040"/>
          </a:xfrm>
          <a:prstGeom prst="roundRect">
            <a:avLst>
              <a:gd name="adj" fmla="val 17143"/>
            </a:avLst>
          </a:prstGeom>
          <a:solidFill>
            <a:srgbClr val="1E2761"/>
          </a:solidFill>
          <a:ln/>
        </p:spPr>
      </p:sp>
      <p:sp>
        <p:nvSpPr>
          <p:cNvPr id="11" name="Text 9"/>
          <p:cNvSpPr/>
          <p:nvPr/>
        </p:nvSpPr>
        <p:spPr>
          <a:xfrm>
            <a:off x="4480560" y="1783080"/>
            <a:ext cx="777240" cy="320040"/>
          </a:xfrm>
          <a:prstGeom prst="rect">
            <a:avLst/>
          </a:prstGeom>
          <a:noFill/>
          <a:ln/>
        </p:spPr>
        <p:txBody>
          <a:bodyPr wrap="square" lIns="0" tIns="0" rIns="0" bIns="0" rtlCol="0" anchor="ctr"/>
          <a:lstStyle/>
          <a:p>
            <a:pPr marL="0" indent="0" algn="ctr">
              <a:buNone/>
            </a:pPr>
            <a:r>
              <a:rPr lang="en-US" sz="1050" b="1" dirty="0">
                <a:solidFill>
                  <a:srgbClr val="C79A3B"/>
                </a:solidFill>
                <a:latin typeface="Calibri" pitchFamily="34" charset="0"/>
                <a:ea typeface="Calibri" pitchFamily="34" charset="-122"/>
                <a:cs typeface="Calibri" pitchFamily="34" charset="-120"/>
              </a:rPr>
              <a:t>Cl. 21</a:t>
            </a:r>
            <a:endParaRPr lang="en-US" sz="1050" dirty="0"/>
          </a:p>
        </p:txBody>
      </p:sp>
      <p:sp>
        <p:nvSpPr>
          <p:cNvPr id="12" name="Text 10"/>
          <p:cNvSpPr/>
          <p:nvPr/>
        </p:nvSpPr>
        <p:spPr>
          <a:xfrm>
            <a:off x="4480560" y="2167128"/>
            <a:ext cx="3246120" cy="365760"/>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Amounts Disallowable</a:t>
            </a:r>
            <a:endParaRPr lang="en-US" sz="1300" dirty="0"/>
          </a:p>
        </p:txBody>
      </p:sp>
      <p:sp>
        <p:nvSpPr>
          <p:cNvPr id="13" name="Text 11"/>
          <p:cNvSpPr/>
          <p:nvPr/>
        </p:nvSpPr>
        <p:spPr>
          <a:xfrm>
            <a:off x="4480560" y="2514600"/>
            <a:ext cx="3246120" cy="109728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Expenses disallowed under Sections 40, 40A, 43B (e.g. unpaid statutory dues)</a:t>
            </a:r>
            <a:endParaRPr lang="en-US" sz="1100" dirty="0"/>
          </a:p>
        </p:txBody>
      </p:sp>
      <p:sp>
        <p:nvSpPr>
          <p:cNvPr id="14" name="Shape 12"/>
          <p:cNvSpPr/>
          <p:nvPr/>
        </p:nvSpPr>
        <p:spPr>
          <a:xfrm>
            <a:off x="8046720" y="1600200"/>
            <a:ext cx="3611880" cy="2148840"/>
          </a:xfrm>
          <a:prstGeom prst="roundRect">
            <a:avLst>
              <a:gd name="adj" fmla="val 4255"/>
            </a:avLst>
          </a:prstGeom>
          <a:solidFill>
            <a:srgbClr val="FFFFFF"/>
          </a:solidFill>
          <a:ln/>
          <a:effectLst>
            <a:outerShdw blurRad="76200" dist="25400" dir="5400000" algn="bl" rotWithShape="0">
              <a:srgbClr val="999999">
                <a:alpha val="20000"/>
              </a:srgbClr>
            </a:outerShdw>
          </a:effectLst>
        </p:spPr>
      </p:sp>
      <p:sp>
        <p:nvSpPr>
          <p:cNvPr id="15" name="Shape 13"/>
          <p:cNvSpPr/>
          <p:nvPr/>
        </p:nvSpPr>
        <p:spPr>
          <a:xfrm>
            <a:off x="8229600" y="1783080"/>
            <a:ext cx="777240" cy="320040"/>
          </a:xfrm>
          <a:prstGeom prst="roundRect">
            <a:avLst>
              <a:gd name="adj" fmla="val 17143"/>
            </a:avLst>
          </a:prstGeom>
          <a:solidFill>
            <a:srgbClr val="1E2761"/>
          </a:solidFill>
          <a:ln/>
        </p:spPr>
      </p:sp>
      <p:sp>
        <p:nvSpPr>
          <p:cNvPr id="16" name="Text 14"/>
          <p:cNvSpPr/>
          <p:nvPr/>
        </p:nvSpPr>
        <p:spPr>
          <a:xfrm>
            <a:off x="8229600" y="1783080"/>
            <a:ext cx="777240" cy="320040"/>
          </a:xfrm>
          <a:prstGeom prst="rect">
            <a:avLst/>
          </a:prstGeom>
          <a:noFill/>
          <a:ln/>
        </p:spPr>
        <p:txBody>
          <a:bodyPr wrap="square" lIns="0" tIns="0" rIns="0" bIns="0" rtlCol="0" anchor="ctr"/>
          <a:lstStyle/>
          <a:p>
            <a:pPr marL="0" indent="0" algn="ctr">
              <a:buNone/>
            </a:pPr>
            <a:r>
              <a:rPr lang="en-US" sz="1050" b="1" dirty="0">
                <a:solidFill>
                  <a:srgbClr val="C79A3B"/>
                </a:solidFill>
                <a:latin typeface="Calibri" pitchFamily="34" charset="0"/>
                <a:ea typeface="Calibri" pitchFamily="34" charset="-122"/>
                <a:cs typeface="Calibri" pitchFamily="34" charset="-120"/>
              </a:rPr>
              <a:t>Cl. 26</a:t>
            </a:r>
            <a:endParaRPr lang="en-US" sz="1050" dirty="0"/>
          </a:p>
        </p:txBody>
      </p:sp>
      <p:sp>
        <p:nvSpPr>
          <p:cNvPr id="17" name="Text 15"/>
          <p:cNvSpPr/>
          <p:nvPr/>
        </p:nvSpPr>
        <p:spPr>
          <a:xfrm>
            <a:off x="8229600" y="2167128"/>
            <a:ext cx="3246120" cy="365760"/>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Section 43B Payments</a:t>
            </a:r>
            <a:endParaRPr lang="en-US" sz="1300" dirty="0"/>
          </a:p>
        </p:txBody>
      </p:sp>
      <p:sp>
        <p:nvSpPr>
          <p:cNvPr id="18" name="Text 16"/>
          <p:cNvSpPr/>
          <p:nvPr/>
        </p:nvSpPr>
        <p:spPr>
          <a:xfrm>
            <a:off x="8229600" y="2514600"/>
            <a:ext cx="3246120" cy="109728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Sums allowable only on actual payment — PF, ESI, bonus, interest, taxes, etc.</a:t>
            </a:r>
            <a:endParaRPr lang="en-US" sz="1100" dirty="0"/>
          </a:p>
        </p:txBody>
      </p:sp>
      <p:sp>
        <p:nvSpPr>
          <p:cNvPr id="19" name="Shape 17"/>
          <p:cNvSpPr/>
          <p:nvPr/>
        </p:nvSpPr>
        <p:spPr>
          <a:xfrm>
            <a:off x="548640" y="3886200"/>
            <a:ext cx="3611880" cy="2148840"/>
          </a:xfrm>
          <a:prstGeom prst="roundRect">
            <a:avLst>
              <a:gd name="adj" fmla="val 4255"/>
            </a:avLst>
          </a:prstGeom>
          <a:solidFill>
            <a:srgbClr val="FFFFFF"/>
          </a:solidFill>
          <a:ln/>
          <a:effectLst>
            <a:outerShdw blurRad="76200" dist="25400" dir="5400000" algn="bl" rotWithShape="0">
              <a:srgbClr val="999999">
                <a:alpha val="20000"/>
              </a:srgbClr>
            </a:outerShdw>
          </a:effectLst>
        </p:spPr>
      </p:sp>
      <p:sp>
        <p:nvSpPr>
          <p:cNvPr id="20" name="Shape 18"/>
          <p:cNvSpPr/>
          <p:nvPr/>
        </p:nvSpPr>
        <p:spPr>
          <a:xfrm>
            <a:off x="731520" y="4069080"/>
            <a:ext cx="777240" cy="320040"/>
          </a:xfrm>
          <a:prstGeom prst="roundRect">
            <a:avLst>
              <a:gd name="adj" fmla="val 17143"/>
            </a:avLst>
          </a:prstGeom>
          <a:solidFill>
            <a:srgbClr val="1E2761"/>
          </a:solidFill>
          <a:ln/>
        </p:spPr>
      </p:sp>
      <p:sp>
        <p:nvSpPr>
          <p:cNvPr id="21" name="Text 19"/>
          <p:cNvSpPr/>
          <p:nvPr/>
        </p:nvSpPr>
        <p:spPr>
          <a:xfrm>
            <a:off x="731520" y="4069080"/>
            <a:ext cx="777240" cy="320040"/>
          </a:xfrm>
          <a:prstGeom prst="rect">
            <a:avLst/>
          </a:prstGeom>
          <a:noFill/>
          <a:ln/>
        </p:spPr>
        <p:txBody>
          <a:bodyPr wrap="square" lIns="0" tIns="0" rIns="0" bIns="0" rtlCol="0" anchor="ctr"/>
          <a:lstStyle/>
          <a:p>
            <a:pPr marL="0" indent="0" algn="ctr">
              <a:buNone/>
            </a:pPr>
            <a:r>
              <a:rPr lang="en-US" sz="1050" b="1" dirty="0">
                <a:solidFill>
                  <a:srgbClr val="C79A3B"/>
                </a:solidFill>
                <a:latin typeface="Calibri" pitchFamily="34" charset="0"/>
                <a:ea typeface="Calibri" pitchFamily="34" charset="-122"/>
                <a:cs typeface="Calibri" pitchFamily="34" charset="-120"/>
              </a:rPr>
              <a:t>Cl. 31</a:t>
            </a:r>
            <a:endParaRPr lang="en-US" sz="1050" dirty="0"/>
          </a:p>
        </p:txBody>
      </p:sp>
      <p:sp>
        <p:nvSpPr>
          <p:cNvPr id="22" name="Text 20"/>
          <p:cNvSpPr/>
          <p:nvPr/>
        </p:nvSpPr>
        <p:spPr>
          <a:xfrm>
            <a:off x="731520" y="4453128"/>
            <a:ext cx="3246120" cy="365760"/>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Loans &amp; Deposits</a:t>
            </a:r>
            <a:endParaRPr lang="en-US" sz="1300" dirty="0"/>
          </a:p>
        </p:txBody>
      </p:sp>
      <p:sp>
        <p:nvSpPr>
          <p:cNvPr id="23" name="Text 21"/>
          <p:cNvSpPr/>
          <p:nvPr/>
        </p:nvSpPr>
        <p:spPr>
          <a:xfrm>
            <a:off x="731520" y="4800600"/>
            <a:ext cx="3246120" cy="109728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Cash loans/deposits exceeding limits under Sections 269SS &amp; 269T</a:t>
            </a:r>
            <a:endParaRPr lang="en-US" sz="1100" dirty="0"/>
          </a:p>
        </p:txBody>
      </p:sp>
      <p:sp>
        <p:nvSpPr>
          <p:cNvPr id="24" name="Shape 22"/>
          <p:cNvSpPr/>
          <p:nvPr/>
        </p:nvSpPr>
        <p:spPr>
          <a:xfrm>
            <a:off x="4297680" y="3886200"/>
            <a:ext cx="3611880" cy="2148840"/>
          </a:xfrm>
          <a:prstGeom prst="roundRect">
            <a:avLst>
              <a:gd name="adj" fmla="val 4255"/>
            </a:avLst>
          </a:prstGeom>
          <a:solidFill>
            <a:srgbClr val="FFFFFF"/>
          </a:solidFill>
          <a:ln/>
          <a:effectLst>
            <a:outerShdw blurRad="76200" dist="25400" dir="5400000" algn="bl" rotWithShape="0">
              <a:srgbClr val="999999">
                <a:alpha val="20000"/>
              </a:srgbClr>
            </a:outerShdw>
          </a:effectLst>
        </p:spPr>
      </p:sp>
      <p:sp>
        <p:nvSpPr>
          <p:cNvPr id="25" name="Shape 23"/>
          <p:cNvSpPr/>
          <p:nvPr/>
        </p:nvSpPr>
        <p:spPr>
          <a:xfrm>
            <a:off x="4480560" y="4069080"/>
            <a:ext cx="777240" cy="320040"/>
          </a:xfrm>
          <a:prstGeom prst="roundRect">
            <a:avLst>
              <a:gd name="adj" fmla="val 17143"/>
            </a:avLst>
          </a:prstGeom>
          <a:solidFill>
            <a:srgbClr val="1E2761"/>
          </a:solidFill>
          <a:ln/>
        </p:spPr>
      </p:sp>
      <p:sp>
        <p:nvSpPr>
          <p:cNvPr id="26" name="Text 24"/>
          <p:cNvSpPr/>
          <p:nvPr/>
        </p:nvSpPr>
        <p:spPr>
          <a:xfrm>
            <a:off x="4480560" y="4069080"/>
            <a:ext cx="777240" cy="320040"/>
          </a:xfrm>
          <a:prstGeom prst="rect">
            <a:avLst/>
          </a:prstGeom>
          <a:noFill/>
          <a:ln/>
        </p:spPr>
        <p:txBody>
          <a:bodyPr wrap="square" lIns="0" tIns="0" rIns="0" bIns="0" rtlCol="0" anchor="ctr"/>
          <a:lstStyle/>
          <a:p>
            <a:pPr marL="0" indent="0" algn="ctr">
              <a:buNone/>
            </a:pPr>
            <a:r>
              <a:rPr lang="en-US" sz="1050" b="1" dirty="0">
                <a:solidFill>
                  <a:srgbClr val="C79A3B"/>
                </a:solidFill>
                <a:latin typeface="Calibri" pitchFamily="34" charset="0"/>
                <a:ea typeface="Calibri" pitchFamily="34" charset="-122"/>
                <a:cs typeface="Calibri" pitchFamily="34" charset="-120"/>
              </a:rPr>
              <a:t>Cl. 34</a:t>
            </a:r>
            <a:endParaRPr lang="en-US" sz="1050" dirty="0"/>
          </a:p>
        </p:txBody>
      </p:sp>
      <p:sp>
        <p:nvSpPr>
          <p:cNvPr id="27" name="Text 25"/>
          <p:cNvSpPr/>
          <p:nvPr/>
        </p:nvSpPr>
        <p:spPr>
          <a:xfrm>
            <a:off x="4480560" y="4453128"/>
            <a:ext cx="3246120" cy="365760"/>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TDS/TCS Compliance</a:t>
            </a:r>
            <a:endParaRPr lang="en-US" sz="1300" dirty="0"/>
          </a:p>
        </p:txBody>
      </p:sp>
      <p:sp>
        <p:nvSpPr>
          <p:cNvPr id="28" name="Text 26"/>
          <p:cNvSpPr/>
          <p:nvPr/>
        </p:nvSpPr>
        <p:spPr>
          <a:xfrm>
            <a:off x="4480560" y="4800600"/>
            <a:ext cx="3246120" cy="109728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Details of tax deducted/collected at source and depositing compliance</a:t>
            </a:r>
            <a:endParaRPr lang="en-US" sz="1100" dirty="0"/>
          </a:p>
        </p:txBody>
      </p:sp>
      <p:sp>
        <p:nvSpPr>
          <p:cNvPr id="29" name="Shape 27"/>
          <p:cNvSpPr/>
          <p:nvPr/>
        </p:nvSpPr>
        <p:spPr>
          <a:xfrm>
            <a:off x="8046720" y="3886200"/>
            <a:ext cx="3611880" cy="2148840"/>
          </a:xfrm>
          <a:prstGeom prst="roundRect">
            <a:avLst>
              <a:gd name="adj" fmla="val 4255"/>
            </a:avLst>
          </a:prstGeom>
          <a:solidFill>
            <a:srgbClr val="FFFFFF"/>
          </a:solidFill>
          <a:ln/>
          <a:effectLst>
            <a:outerShdw blurRad="76200" dist="25400" dir="5400000" algn="bl" rotWithShape="0">
              <a:srgbClr val="999999">
                <a:alpha val="20000"/>
              </a:srgbClr>
            </a:outerShdw>
          </a:effectLst>
        </p:spPr>
      </p:sp>
      <p:sp>
        <p:nvSpPr>
          <p:cNvPr id="30" name="Shape 28"/>
          <p:cNvSpPr/>
          <p:nvPr/>
        </p:nvSpPr>
        <p:spPr>
          <a:xfrm>
            <a:off x="8229600" y="4069080"/>
            <a:ext cx="777240" cy="320040"/>
          </a:xfrm>
          <a:prstGeom prst="roundRect">
            <a:avLst>
              <a:gd name="adj" fmla="val 17143"/>
            </a:avLst>
          </a:prstGeom>
          <a:solidFill>
            <a:srgbClr val="1E2761"/>
          </a:solidFill>
          <a:ln/>
        </p:spPr>
      </p:sp>
      <p:sp>
        <p:nvSpPr>
          <p:cNvPr id="31" name="Text 29"/>
          <p:cNvSpPr/>
          <p:nvPr/>
        </p:nvSpPr>
        <p:spPr>
          <a:xfrm>
            <a:off x="8229600" y="4069080"/>
            <a:ext cx="777240" cy="320040"/>
          </a:xfrm>
          <a:prstGeom prst="rect">
            <a:avLst/>
          </a:prstGeom>
          <a:noFill/>
          <a:ln/>
        </p:spPr>
        <p:txBody>
          <a:bodyPr wrap="square" lIns="0" tIns="0" rIns="0" bIns="0" rtlCol="0" anchor="ctr"/>
          <a:lstStyle/>
          <a:p>
            <a:pPr marL="0" indent="0" algn="ctr">
              <a:buNone/>
            </a:pPr>
            <a:r>
              <a:rPr lang="en-US" sz="1050" b="1" dirty="0">
                <a:solidFill>
                  <a:srgbClr val="C79A3B"/>
                </a:solidFill>
                <a:latin typeface="Calibri" pitchFamily="34" charset="0"/>
                <a:ea typeface="Calibri" pitchFamily="34" charset="-122"/>
                <a:cs typeface="Calibri" pitchFamily="34" charset="-120"/>
              </a:rPr>
              <a:t>Cl. 44</a:t>
            </a:r>
            <a:endParaRPr lang="en-US" sz="1050" dirty="0"/>
          </a:p>
        </p:txBody>
      </p:sp>
      <p:sp>
        <p:nvSpPr>
          <p:cNvPr id="32" name="Text 30"/>
          <p:cNvSpPr/>
          <p:nvPr/>
        </p:nvSpPr>
        <p:spPr>
          <a:xfrm>
            <a:off x="8229600" y="4453128"/>
            <a:ext cx="3246120" cy="365760"/>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GST Expenditure Breakup</a:t>
            </a:r>
            <a:endParaRPr lang="en-US" sz="1300" dirty="0"/>
          </a:p>
        </p:txBody>
      </p:sp>
      <p:sp>
        <p:nvSpPr>
          <p:cNvPr id="33" name="Text 31"/>
          <p:cNvSpPr/>
          <p:nvPr/>
        </p:nvSpPr>
        <p:spPr>
          <a:xfrm>
            <a:off x="8229600" y="4800600"/>
            <a:ext cx="3246120" cy="109728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Break-up of total expenditure with entities registered/not registered under GST</a:t>
            </a:r>
            <a:endParaRPr lang="en-US" sz="1100" dirty="0"/>
          </a:p>
        </p:txBody>
      </p:sp>
      <p:sp>
        <p:nvSpPr>
          <p:cNvPr id="34" name="Text 32"/>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Tax Audit — Section 44AB</a:t>
            </a:r>
            <a:endParaRPr lang="en-US" sz="900" dirty="0"/>
          </a:p>
        </p:txBody>
      </p:sp>
      <p:sp>
        <p:nvSpPr>
          <p:cNvPr id="35" name="Text 33"/>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8</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54864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HOW IT WORKS</a:t>
            </a:r>
            <a:endParaRPr lang="en-US" sz="2800" dirty="0"/>
          </a:p>
        </p:txBody>
      </p:sp>
      <p:sp>
        <p:nvSpPr>
          <p:cNvPr id="3" name="Text 1"/>
          <p:cNvSpPr/>
          <p:nvPr/>
        </p:nvSpPr>
        <p:spPr>
          <a:xfrm>
            <a:off x="548640" y="685800"/>
            <a:ext cx="10515600" cy="640080"/>
          </a:xfrm>
          <a:prstGeom prst="rect">
            <a:avLst/>
          </a:prstGeom>
          <a:noFill/>
          <a:ln/>
        </p:spPr>
        <p:txBody>
          <a:bodyPr wrap="square" lIns="0" tIns="0" rIns="0" bIns="0" rtlCol="0" anchor="ctr"/>
          <a:lstStyle/>
          <a:p>
            <a:pPr marL="0" indent="0">
              <a:buNone/>
            </a:pPr>
            <a:r>
              <a:rPr lang="en-US" sz="3000" b="1" dirty="0">
                <a:solidFill>
                  <a:srgbClr val="1B1F3B"/>
                </a:solidFill>
                <a:latin typeface="Cambria" pitchFamily="34" charset="0"/>
                <a:ea typeface="Cambria" pitchFamily="34" charset="-122"/>
                <a:cs typeface="Cambria" pitchFamily="34" charset="-120"/>
              </a:rPr>
              <a:t>Tax Audit Process — Step by Step</a:t>
            </a:r>
            <a:endParaRPr lang="en-US" sz="3000" dirty="0"/>
          </a:p>
        </p:txBody>
      </p:sp>
      <p:sp>
        <p:nvSpPr>
          <p:cNvPr id="4" name="Shape 2"/>
          <p:cNvSpPr/>
          <p:nvPr/>
        </p:nvSpPr>
        <p:spPr>
          <a:xfrm>
            <a:off x="1211580" y="1691640"/>
            <a:ext cx="548640" cy="548640"/>
          </a:xfrm>
          <a:prstGeom prst="ellipse">
            <a:avLst/>
          </a:prstGeom>
          <a:solidFill>
            <a:srgbClr val="1E2761"/>
          </a:solidFill>
          <a:ln/>
        </p:spPr>
      </p:sp>
      <p:sp>
        <p:nvSpPr>
          <p:cNvPr id="5" name="Text 3"/>
          <p:cNvSpPr/>
          <p:nvPr/>
        </p:nvSpPr>
        <p:spPr>
          <a:xfrm>
            <a:off x="1211580" y="1691640"/>
            <a:ext cx="548640" cy="54864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6" name="Shape 4"/>
          <p:cNvSpPr/>
          <p:nvPr/>
        </p:nvSpPr>
        <p:spPr>
          <a:xfrm>
            <a:off x="1760220" y="1965960"/>
            <a:ext cx="1280160" cy="0"/>
          </a:xfrm>
          <a:prstGeom prst="line">
            <a:avLst/>
          </a:prstGeom>
          <a:noFill/>
          <a:ln w="25400">
            <a:solidFill>
              <a:srgbClr val="DCE1EE"/>
            </a:solidFill>
            <a:prstDash val="dash"/>
          </a:ln>
        </p:spPr>
      </p:sp>
      <p:sp>
        <p:nvSpPr>
          <p:cNvPr id="7" name="Shape 5"/>
          <p:cNvSpPr/>
          <p:nvPr/>
        </p:nvSpPr>
        <p:spPr>
          <a:xfrm>
            <a:off x="640080" y="2377440"/>
            <a:ext cx="1581912" cy="3177054"/>
          </a:xfrm>
          <a:prstGeom prst="roundRect">
            <a:avLst>
              <a:gd name="adj" fmla="val 5405"/>
            </a:avLst>
          </a:prstGeom>
          <a:solidFill>
            <a:srgbClr val="F4F6FB"/>
          </a:solidFill>
          <a:ln/>
        </p:spPr>
      </p:sp>
      <p:sp>
        <p:nvSpPr>
          <p:cNvPr id="8" name="Text 6"/>
          <p:cNvSpPr/>
          <p:nvPr/>
        </p:nvSpPr>
        <p:spPr>
          <a:xfrm>
            <a:off x="749808" y="2542032"/>
            <a:ext cx="1472184" cy="548640"/>
          </a:xfrm>
          <a:prstGeom prst="rect">
            <a:avLst/>
          </a:prstGeom>
          <a:noFill/>
          <a:ln/>
        </p:spPr>
        <p:txBody>
          <a:bodyPr wrap="square" lIns="0" tIns="0" rIns="0" bIns="0" rtlCol="0" anchor="t"/>
          <a:lstStyle/>
          <a:p>
            <a:pPr marL="0" indent="0">
              <a:lnSpc>
                <a:spcPct val="110000"/>
              </a:lnSpc>
              <a:buNone/>
            </a:pPr>
            <a:r>
              <a:rPr lang="en-US" sz="2000" b="1" dirty="0">
                <a:solidFill>
                  <a:schemeClr val="accent4">
                    <a:lumMod val="50000"/>
                  </a:schemeClr>
                </a:solidFill>
                <a:latin typeface="Calibri" pitchFamily="34" charset="0"/>
                <a:ea typeface="Calibri" pitchFamily="34" charset="-122"/>
                <a:cs typeface="Calibri" pitchFamily="34" charset="-120"/>
              </a:rPr>
              <a:t>Appointment</a:t>
            </a:r>
            <a:endParaRPr lang="en-US" sz="2000" dirty="0">
              <a:solidFill>
                <a:schemeClr val="accent4">
                  <a:lumMod val="50000"/>
                </a:schemeClr>
              </a:solidFill>
            </a:endParaRPr>
          </a:p>
        </p:txBody>
      </p:sp>
      <p:sp>
        <p:nvSpPr>
          <p:cNvPr id="9" name="Text 7"/>
          <p:cNvSpPr/>
          <p:nvPr/>
        </p:nvSpPr>
        <p:spPr>
          <a:xfrm>
            <a:off x="749808" y="3154680"/>
            <a:ext cx="1472184" cy="17373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Assessee appoints a practicing Chartered Accountant as tax auditor</a:t>
            </a:r>
            <a:endParaRPr lang="en-US" dirty="0"/>
          </a:p>
        </p:txBody>
      </p:sp>
      <p:sp>
        <p:nvSpPr>
          <p:cNvPr id="10" name="Shape 8"/>
          <p:cNvSpPr/>
          <p:nvPr/>
        </p:nvSpPr>
        <p:spPr>
          <a:xfrm>
            <a:off x="3040380" y="1691640"/>
            <a:ext cx="548640" cy="548640"/>
          </a:xfrm>
          <a:prstGeom prst="ellipse">
            <a:avLst/>
          </a:prstGeom>
          <a:solidFill>
            <a:srgbClr val="C79A3B"/>
          </a:solidFill>
          <a:ln/>
        </p:spPr>
      </p:sp>
      <p:sp>
        <p:nvSpPr>
          <p:cNvPr id="11" name="Text 9"/>
          <p:cNvSpPr/>
          <p:nvPr/>
        </p:nvSpPr>
        <p:spPr>
          <a:xfrm>
            <a:off x="3040380" y="1691640"/>
            <a:ext cx="548640" cy="54864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12" name="Shape 10"/>
          <p:cNvSpPr/>
          <p:nvPr/>
        </p:nvSpPr>
        <p:spPr>
          <a:xfrm>
            <a:off x="3589020" y="1965960"/>
            <a:ext cx="1280160" cy="0"/>
          </a:xfrm>
          <a:prstGeom prst="line">
            <a:avLst/>
          </a:prstGeom>
          <a:noFill/>
          <a:ln w="25400">
            <a:solidFill>
              <a:srgbClr val="DCE1EE"/>
            </a:solidFill>
            <a:prstDash val="dash"/>
          </a:ln>
        </p:spPr>
      </p:sp>
      <p:sp>
        <p:nvSpPr>
          <p:cNvPr id="13" name="Shape 11"/>
          <p:cNvSpPr/>
          <p:nvPr/>
        </p:nvSpPr>
        <p:spPr>
          <a:xfrm>
            <a:off x="2468880" y="2377440"/>
            <a:ext cx="1691640" cy="3177054"/>
          </a:xfrm>
          <a:prstGeom prst="roundRect">
            <a:avLst>
              <a:gd name="adj" fmla="val 5405"/>
            </a:avLst>
          </a:prstGeom>
          <a:solidFill>
            <a:srgbClr val="F4F6FB"/>
          </a:solidFill>
          <a:ln/>
        </p:spPr>
      </p:sp>
      <p:sp>
        <p:nvSpPr>
          <p:cNvPr id="14" name="Text 12"/>
          <p:cNvSpPr/>
          <p:nvPr/>
        </p:nvSpPr>
        <p:spPr>
          <a:xfrm>
            <a:off x="2578608" y="2542032"/>
            <a:ext cx="1472184" cy="548640"/>
          </a:xfrm>
          <a:prstGeom prst="rect">
            <a:avLst/>
          </a:prstGeom>
          <a:noFill/>
          <a:ln/>
        </p:spPr>
        <p:txBody>
          <a:bodyPr wrap="square" lIns="0" tIns="0" rIns="0" bIns="0" rtlCol="0" anchor="t"/>
          <a:lstStyle/>
          <a:p>
            <a:pPr marL="0" indent="0">
              <a:lnSpc>
                <a:spcPct val="110000"/>
              </a:lnSpc>
              <a:buNone/>
            </a:pPr>
            <a:r>
              <a:rPr lang="en-US" sz="2000" b="1" dirty="0">
                <a:solidFill>
                  <a:schemeClr val="accent4">
                    <a:lumMod val="50000"/>
                  </a:schemeClr>
                </a:solidFill>
                <a:latin typeface="Calibri" pitchFamily="34" charset="0"/>
                <a:ea typeface="Calibri" pitchFamily="34" charset="-122"/>
                <a:cs typeface="Calibri" pitchFamily="34" charset="-120"/>
              </a:rPr>
              <a:t>Books Examination</a:t>
            </a:r>
            <a:endParaRPr lang="en-US" sz="2000" dirty="0">
              <a:solidFill>
                <a:schemeClr val="accent4">
                  <a:lumMod val="50000"/>
                </a:schemeClr>
              </a:solidFill>
            </a:endParaRPr>
          </a:p>
        </p:txBody>
      </p:sp>
      <p:sp>
        <p:nvSpPr>
          <p:cNvPr id="15" name="Text 13"/>
          <p:cNvSpPr/>
          <p:nvPr/>
        </p:nvSpPr>
        <p:spPr>
          <a:xfrm>
            <a:off x="2578608" y="3154486"/>
            <a:ext cx="1472184" cy="17373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Auditor examines books of account, vouchers &amp; supporting records</a:t>
            </a:r>
            <a:endParaRPr lang="en-US" dirty="0"/>
          </a:p>
        </p:txBody>
      </p:sp>
      <p:sp>
        <p:nvSpPr>
          <p:cNvPr id="16" name="Shape 14"/>
          <p:cNvSpPr/>
          <p:nvPr/>
        </p:nvSpPr>
        <p:spPr>
          <a:xfrm>
            <a:off x="4869180" y="1691640"/>
            <a:ext cx="548640" cy="548640"/>
          </a:xfrm>
          <a:prstGeom prst="ellipse">
            <a:avLst/>
          </a:prstGeom>
          <a:solidFill>
            <a:srgbClr val="1E2761"/>
          </a:solidFill>
          <a:ln/>
        </p:spPr>
      </p:sp>
      <p:sp>
        <p:nvSpPr>
          <p:cNvPr id="17" name="Text 15"/>
          <p:cNvSpPr/>
          <p:nvPr/>
        </p:nvSpPr>
        <p:spPr>
          <a:xfrm>
            <a:off x="4869180" y="1691640"/>
            <a:ext cx="548640" cy="54864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18" name="Shape 16"/>
          <p:cNvSpPr/>
          <p:nvPr/>
        </p:nvSpPr>
        <p:spPr>
          <a:xfrm>
            <a:off x="5417820" y="1965960"/>
            <a:ext cx="1280160" cy="0"/>
          </a:xfrm>
          <a:prstGeom prst="line">
            <a:avLst/>
          </a:prstGeom>
          <a:noFill/>
          <a:ln w="25400">
            <a:solidFill>
              <a:srgbClr val="DCE1EE"/>
            </a:solidFill>
            <a:prstDash val="dash"/>
          </a:ln>
        </p:spPr>
      </p:sp>
      <p:sp>
        <p:nvSpPr>
          <p:cNvPr id="19" name="Shape 17"/>
          <p:cNvSpPr/>
          <p:nvPr/>
        </p:nvSpPr>
        <p:spPr>
          <a:xfrm>
            <a:off x="4297680" y="2377439"/>
            <a:ext cx="1691640" cy="3177051"/>
          </a:xfrm>
          <a:prstGeom prst="roundRect">
            <a:avLst>
              <a:gd name="adj" fmla="val 5405"/>
            </a:avLst>
          </a:prstGeom>
          <a:solidFill>
            <a:srgbClr val="F4F6FB"/>
          </a:solidFill>
          <a:ln/>
        </p:spPr>
      </p:sp>
      <p:sp>
        <p:nvSpPr>
          <p:cNvPr id="20" name="Text 18"/>
          <p:cNvSpPr/>
          <p:nvPr/>
        </p:nvSpPr>
        <p:spPr>
          <a:xfrm>
            <a:off x="4407408" y="2542032"/>
            <a:ext cx="1472184" cy="548640"/>
          </a:xfrm>
          <a:prstGeom prst="rect">
            <a:avLst/>
          </a:prstGeom>
          <a:noFill/>
          <a:ln/>
        </p:spPr>
        <p:txBody>
          <a:bodyPr wrap="square" lIns="0" tIns="0" rIns="0" bIns="0" rtlCol="0" anchor="t"/>
          <a:lstStyle/>
          <a:p>
            <a:pPr marL="0" indent="0">
              <a:lnSpc>
                <a:spcPct val="110000"/>
              </a:lnSpc>
              <a:buNone/>
            </a:pPr>
            <a:r>
              <a:rPr lang="en-US" sz="2000" b="1" dirty="0">
                <a:solidFill>
                  <a:schemeClr val="accent4">
                    <a:lumMod val="50000"/>
                  </a:schemeClr>
                </a:solidFill>
                <a:latin typeface="Calibri" pitchFamily="34" charset="0"/>
                <a:ea typeface="Calibri" pitchFamily="34" charset="-122"/>
                <a:cs typeface="Calibri" pitchFamily="34" charset="-120"/>
              </a:rPr>
              <a:t>Verification</a:t>
            </a:r>
            <a:endParaRPr lang="en-US" sz="2000" dirty="0">
              <a:solidFill>
                <a:schemeClr val="accent4">
                  <a:lumMod val="50000"/>
                </a:schemeClr>
              </a:solidFill>
            </a:endParaRPr>
          </a:p>
        </p:txBody>
      </p:sp>
      <p:sp>
        <p:nvSpPr>
          <p:cNvPr id="21" name="Text 19"/>
          <p:cNvSpPr/>
          <p:nvPr/>
        </p:nvSpPr>
        <p:spPr>
          <a:xfrm>
            <a:off x="4407408" y="3154680"/>
            <a:ext cx="1472184" cy="17373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Verification of compliance — TDS, Sec 43B, related party &amp; cash transaction limits</a:t>
            </a:r>
            <a:endParaRPr lang="en-US" dirty="0"/>
          </a:p>
        </p:txBody>
      </p:sp>
      <p:sp>
        <p:nvSpPr>
          <p:cNvPr id="22" name="Shape 20"/>
          <p:cNvSpPr/>
          <p:nvPr/>
        </p:nvSpPr>
        <p:spPr>
          <a:xfrm>
            <a:off x="6697980" y="1691640"/>
            <a:ext cx="548640" cy="548640"/>
          </a:xfrm>
          <a:prstGeom prst="ellipse">
            <a:avLst/>
          </a:prstGeom>
          <a:solidFill>
            <a:srgbClr val="C79A3B"/>
          </a:solidFill>
          <a:ln/>
        </p:spPr>
      </p:sp>
      <p:sp>
        <p:nvSpPr>
          <p:cNvPr id="23" name="Text 21"/>
          <p:cNvSpPr/>
          <p:nvPr/>
        </p:nvSpPr>
        <p:spPr>
          <a:xfrm>
            <a:off x="6697980" y="1691640"/>
            <a:ext cx="548640" cy="54864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4</a:t>
            </a:r>
            <a:endParaRPr lang="en-US" sz="1800" dirty="0"/>
          </a:p>
        </p:txBody>
      </p:sp>
      <p:sp>
        <p:nvSpPr>
          <p:cNvPr id="24" name="Shape 22"/>
          <p:cNvSpPr/>
          <p:nvPr/>
        </p:nvSpPr>
        <p:spPr>
          <a:xfrm>
            <a:off x="7246620" y="1965960"/>
            <a:ext cx="1280160" cy="0"/>
          </a:xfrm>
          <a:prstGeom prst="line">
            <a:avLst/>
          </a:prstGeom>
          <a:noFill/>
          <a:ln w="25400">
            <a:solidFill>
              <a:srgbClr val="DCE1EE"/>
            </a:solidFill>
            <a:prstDash val="dash"/>
          </a:ln>
        </p:spPr>
      </p:sp>
      <p:sp>
        <p:nvSpPr>
          <p:cNvPr id="25" name="Shape 23"/>
          <p:cNvSpPr/>
          <p:nvPr/>
        </p:nvSpPr>
        <p:spPr>
          <a:xfrm>
            <a:off x="6126480" y="2391642"/>
            <a:ext cx="1691640" cy="3177054"/>
          </a:xfrm>
          <a:prstGeom prst="roundRect">
            <a:avLst>
              <a:gd name="adj" fmla="val 5405"/>
            </a:avLst>
          </a:prstGeom>
          <a:solidFill>
            <a:srgbClr val="F4F6FB"/>
          </a:solidFill>
          <a:ln/>
        </p:spPr>
      </p:sp>
      <p:sp>
        <p:nvSpPr>
          <p:cNvPr id="26" name="Text 24"/>
          <p:cNvSpPr/>
          <p:nvPr/>
        </p:nvSpPr>
        <p:spPr>
          <a:xfrm>
            <a:off x="6236208" y="2542032"/>
            <a:ext cx="1536192" cy="548640"/>
          </a:xfrm>
          <a:prstGeom prst="rect">
            <a:avLst/>
          </a:prstGeom>
          <a:noFill/>
          <a:ln/>
        </p:spPr>
        <p:txBody>
          <a:bodyPr wrap="square" lIns="0" tIns="0" rIns="0" bIns="0" rtlCol="0" anchor="t"/>
          <a:lstStyle/>
          <a:p>
            <a:pPr marL="0" indent="0">
              <a:lnSpc>
                <a:spcPct val="110000"/>
              </a:lnSpc>
              <a:buNone/>
            </a:pPr>
            <a:r>
              <a:rPr lang="en-US" sz="2000" b="1" dirty="0">
                <a:solidFill>
                  <a:schemeClr val="accent4">
                    <a:lumMod val="50000"/>
                  </a:schemeClr>
                </a:solidFill>
                <a:latin typeface="Calibri" pitchFamily="34" charset="0"/>
                <a:ea typeface="Calibri" pitchFamily="34" charset="-122"/>
                <a:cs typeface="Calibri" pitchFamily="34" charset="-120"/>
              </a:rPr>
              <a:t>Draft &amp; Discuss</a:t>
            </a:r>
            <a:endParaRPr lang="en-US" sz="2000" dirty="0">
              <a:solidFill>
                <a:schemeClr val="accent4">
                  <a:lumMod val="50000"/>
                </a:schemeClr>
              </a:solidFill>
            </a:endParaRPr>
          </a:p>
        </p:txBody>
      </p:sp>
      <p:sp>
        <p:nvSpPr>
          <p:cNvPr id="27" name="Text 25"/>
          <p:cNvSpPr/>
          <p:nvPr/>
        </p:nvSpPr>
        <p:spPr>
          <a:xfrm>
            <a:off x="6236208" y="3154680"/>
            <a:ext cx="1472184" cy="17373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Draft observations discussed with the assessee; discrepancies resolved</a:t>
            </a:r>
            <a:endParaRPr lang="en-US" dirty="0"/>
          </a:p>
        </p:txBody>
      </p:sp>
      <p:sp>
        <p:nvSpPr>
          <p:cNvPr id="28" name="Shape 26"/>
          <p:cNvSpPr/>
          <p:nvPr/>
        </p:nvSpPr>
        <p:spPr>
          <a:xfrm>
            <a:off x="8526780" y="1691640"/>
            <a:ext cx="548640" cy="548640"/>
          </a:xfrm>
          <a:prstGeom prst="ellipse">
            <a:avLst/>
          </a:prstGeom>
          <a:solidFill>
            <a:srgbClr val="1E2761"/>
          </a:solidFill>
          <a:ln/>
        </p:spPr>
      </p:sp>
      <p:sp>
        <p:nvSpPr>
          <p:cNvPr id="29" name="Text 27"/>
          <p:cNvSpPr/>
          <p:nvPr/>
        </p:nvSpPr>
        <p:spPr>
          <a:xfrm>
            <a:off x="8526780" y="1691640"/>
            <a:ext cx="548640" cy="54864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5</a:t>
            </a:r>
            <a:endParaRPr lang="en-US" sz="1800" dirty="0"/>
          </a:p>
        </p:txBody>
      </p:sp>
      <p:sp>
        <p:nvSpPr>
          <p:cNvPr id="30" name="Shape 28"/>
          <p:cNvSpPr/>
          <p:nvPr/>
        </p:nvSpPr>
        <p:spPr>
          <a:xfrm>
            <a:off x="9075420" y="1965960"/>
            <a:ext cx="1280160" cy="0"/>
          </a:xfrm>
          <a:prstGeom prst="line">
            <a:avLst/>
          </a:prstGeom>
          <a:noFill/>
          <a:ln w="25400">
            <a:solidFill>
              <a:srgbClr val="DCE1EE"/>
            </a:solidFill>
            <a:prstDash val="dash"/>
          </a:ln>
        </p:spPr>
      </p:sp>
      <p:sp>
        <p:nvSpPr>
          <p:cNvPr id="31" name="Shape 29"/>
          <p:cNvSpPr/>
          <p:nvPr/>
        </p:nvSpPr>
        <p:spPr>
          <a:xfrm>
            <a:off x="7955280" y="2377440"/>
            <a:ext cx="1691640" cy="3191256"/>
          </a:xfrm>
          <a:prstGeom prst="roundRect">
            <a:avLst>
              <a:gd name="adj" fmla="val 5405"/>
            </a:avLst>
          </a:prstGeom>
          <a:solidFill>
            <a:srgbClr val="F4F6FB"/>
          </a:solidFill>
          <a:ln/>
        </p:spPr>
      </p:sp>
      <p:sp>
        <p:nvSpPr>
          <p:cNvPr id="32" name="Text 30"/>
          <p:cNvSpPr/>
          <p:nvPr/>
        </p:nvSpPr>
        <p:spPr>
          <a:xfrm>
            <a:off x="8065008" y="2542032"/>
            <a:ext cx="1472184" cy="548640"/>
          </a:xfrm>
          <a:prstGeom prst="rect">
            <a:avLst/>
          </a:prstGeom>
          <a:noFill/>
          <a:ln/>
        </p:spPr>
        <p:txBody>
          <a:bodyPr wrap="square" lIns="0" tIns="0" rIns="0" bIns="0" rtlCol="0" anchor="t"/>
          <a:lstStyle/>
          <a:p>
            <a:pPr marL="0" indent="0">
              <a:lnSpc>
                <a:spcPct val="110000"/>
              </a:lnSpc>
              <a:buNone/>
            </a:pPr>
            <a:r>
              <a:rPr lang="en-US" sz="2000" b="1" dirty="0">
                <a:solidFill>
                  <a:schemeClr val="accent4">
                    <a:lumMod val="50000"/>
                  </a:schemeClr>
                </a:solidFill>
                <a:latin typeface="Calibri" pitchFamily="34" charset="0"/>
                <a:ea typeface="Calibri" pitchFamily="34" charset="-122"/>
                <a:cs typeface="Calibri" pitchFamily="34" charset="-120"/>
              </a:rPr>
              <a:t>Upload &amp; Sign</a:t>
            </a:r>
            <a:endParaRPr lang="en-US" sz="2000" dirty="0">
              <a:solidFill>
                <a:schemeClr val="accent4">
                  <a:lumMod val="50000"/>
                </a:schemeClr>
              </a:solidFill>
            </a:endParaRPr>
          </a:p>
        </p:txBody>
      </p:sp>
      <p:sp>
        <p:nvSpPr>
          <p:cNvPr id="33" name="Text 31"/>
          <p:cNvSpPr/>
          <p:nvPr/>
        </p:nvSpPr>
        <p:spPr>
          <a:xfrm>
            <a:off x="8065008" y="3154680"/>
            <a:ext cx="1472184" cy="17373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CA uploads Form 3CA/3CB with Form 3CD on the e-filing portal, digitally signs</a:t>
            </a:r>
            <a:endParaRPr lang="en-US" dirty="0"/>
          </a:p>
        </p:txBody>
      </p:sp>
      <p:sp>
        <p:nvSpPr>
          <p:cNvPr id="34" name="Shape 32"/>
          <p:cNvSpPr/>
          <p:nvPr/>
        </p:nvSpPr>
        <p:spPr>
          <a:xfrm>
            <a:off x="10355580" y="1691640"/>
            <a:ext cx="548640" cy="548640"/>
          </a:xfrm>
          <a:prstGeom prst="ellipse">
            <a:avLst/>
          </a:prstGeom>
          <a:solidFill>
            <a:srgbClr val="C79A3B"/>
          </a:solidFill>
          <a:ln/>
        </p:spPr>
      </p:sp>
      <p:sp>
        <p:nvSpPr>
          <p:cNvPr id="35" name="Text 33"/>
          <p:cNvSpPr/>
          <p:nvPr/>
        </p:nvSpPr>
        <p:spPr>
          <a:xfrm>
            <a:off x="10355580" y="1691640"/>
            <a:ext cx="548640" cy="54864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6</a:t>
            </a:r>
            <a:endParaRPr lang="en-US" sz="1800" dirty="0"/>
          </a:p>
        </p:txBody>
      </p:sp>
      <p:sp>
        <p:nvSpPr>
          <p:cNvPr id="36" name="Shape 34"/>
          <p:cNvSpPr/>
          <p:nvPr/>
        </p:nvSpPr>
        <p:spPr>
          <a:xfrm>
            <a:off x="9784080" y="2377439"/>
            <a:ext cx="1691640" cy="3177049"/>
          </a:xfrm>
          <a:prstGeom prst="roundRect">
            <a:avLst>
              <a:gd name="adj" fmla="val 5405"/>
            </a:avLst>
          </a:prstGeom>
          <a:solidFill>
            <a:srgbClr val="F4F6FB"/>
          </a:solidFill>
          <a:ln/>
        </p:spPr>
      </p:sp>
      <p:sp>
        <p:nvSpPr>
          <p:cNvPr id="37" name="Text 35"/>
          <p:cNvSpPr/>
          <p:nvPr/>
        </p:nvSpPr>
        <p:spPr>
          <a:xfrm>
            <a:off x="9893808" y="2542032"/>
            <a:ext cx="1472184" cy="548640"/>
          </a:xfrm>
          <a:prstGeom prst="rect">
            <a:avLst/>
          </a:prstGeom>
          <a:noFill/>
          <a:ln/>
        </p:spPr>
        <p:txBody>
          <a:bodyPr wrap="square" lIns="0" tIns="0" rIns="0" bIns="0" rtlCol="0" anchor="t"/>
          <a:lstStyle/>
          <a:p>
            <a:pPr marL="0" indent="0">
              <a:lnSpc>
                <a:spcPct val="110000"/>
              </a:lnSpc>
              <a:buNone/>
            </a:pPr>
            <a:r>
              <a:rPr lang="en-US" sz="2000" b="1" dirty="0">
                <a:solidFill>
                  <a:schemeClr val="accent4">
                    <a:lumMod val="50000"/>
                  </a:schemeClr>
                </a:solidFill>
                <a:latin typeface="Calibri" pitchFamily="34" charset="0"/>
                <a:ea typeface="Calibri" pitchFamily="34" charset="-122"/>
                <a:cs typeface="Calibri" pitchFamily="34" charset="-120"/>
              </a:rPr>
              <a:t>Assessee Approval</a:t>
            </a:r>
            <a:endParaRPr lang="en-US" sz="2000" dirty="0">
              <a:solidFill>
                <a:schemeClr val="accent4">
                  <a:lumMod val="50000"/>
                </a:schemeClr>
              </a:solidFill>
            </a:endParaRPr>
          </a:p>
        </p:txBody>
      </p:sp>
      <p:sp>
        <p:nvSpPr>
          <p:cNvPr id="38" name="Text 36"/>
          <p:cNvSpPr/>
          <p:nvPr/>
        </p:nvSpPr>
        <p:spPr>
          <a:xfrm>
            <a:off x="9893808" y="3154680"/>
            <a:ext cx="1472184" cy="17373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Assessee logs in and approves the report before the due date</a:t>
            </a:r>
            <a:endParaRPr lang="en-US" dirty="0"/>
          </a:p>
        </p:txBody>
      </p:sp>
      <p:sp>
        <p:nvSpPr>
          <p:cNvPr id="39" name="Text 37"/>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Tax Audit — Section 44AB</a:t>
            </a:r>
            <a:endParaRPr lang="en-US" sz="900" dirty="0"/>
          </a:p>
        </p:txBody>
      </p:sp>
      <p:sp>
        <p:nvSpPr>
          <p:cNvPr id="40" name="Text 38"/>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9</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1371600" y="4389120"/>
            <a:ext cx="4114800" cy="4114800"/>
          </a:xfrm>
          <a:prstGeom prst="ellipse">
            <a:avLst/>
          </a:prstGeom>
          <a:solidFill>
            <a:srgbClr val="263275"/>
          </a:solidFill>
          <a:ln/>
        </p:spPr>
      </p:sp>
      <p:sp>
        <p:nvSpPr>
          <p:cNvPr id="3" name="Text 1"/>
          <p:cNvSpPr/>
          <p:nvPr/>
        </p:nvSpPr>
        <p:spPr>
          <a:xfrm>
            <a:off x="548640" y="384048"/>
            <a:ext cx="5486400" cy="320040"/>
          </a:xfrm>
          <a:prstGeom prst="rect">
            <a:avLst/>
          </a:prstGeom>
          <a:noFill/>
          <a:ln/>
        </p:spPr>
        <p:txBody>
          <a:bodyPr wrap="square" lIns="0" tIns="0" rIns="0" bIns="0" rtlCol="0" anchor="ctr"/>
          <a:lstStyle/>
          <a:p>
            <a:pPr marL="0" indent="0">
              <a:buNone/>
            </a:pPr>
            <a:r>
              <a:rPr lang="en-US" sz="2400" b="1" kern="0" spc="200" dirty="0">
                <a:solidFill>
                  <a:srgbClr val="C79A3B"/>
                </a:solidFill>
                <a:latin typeface="Calibri" pitchFamily="34" charset="0"/>
                <a:ea typeface="Calibri" pitchFamily="34" charset="-122"/>
                <a:cs typeface="Calibri" pitchFamily="34" charset="-120"/>
              </a:rPr>
              <a:t>KEY TAKEAWAYS</a:t>
            </a:r>
            <a:endParaRPr lang="en-US" sz="2400" dirty="0"/>
          </a:p>
        </p:txBody>
      </p:sp>
      <p:sp>
        <p:nvSpPr>
          <p:cNvPr id="4" name="Text 2"/>
          <p:cNvSpPr/>
          <p:nvPr/>
        </p:nvSpPr>
        <p:spPr>
          <a:xfrm>
            <a:off x="548640" y="685800"/>
            <a:ext cx="9144000" cy="64008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What to Remember</a:t>
            </a:r>
            <a:endParaRPr lang="en-US" sz="3200" dirty="0"/>
          </a:p>
        </p:txBody>
      </p:sp>
      <p:sp>
        <p:nvSpPr>
          <p:cNvPr id="5" name="Shape 3"/>
          <p:cNvSpPr/>
          <p:nvPr/>
        </p:nvSpPr>
        <p:spPr>
          <a:xfrm>
            <a:off x="548640" y="1691640"/>
            <a:ext cx="5349240" cy="2148840"/>
          </a:xfrm>
          <a:prstGeom prst="roundRect">
            <a:avLst>
              <a:gd name="adj" fmla="val 5106"/>
            </a:avLst>
          </a:prstGeom>
          <a:solidFill>
            <a:srgbClr val="263275"/>
          </a:solidFill>
          <a:ln/>
        </p:spPr>
      </p:sp>
      <p:pic>
        <p:nvPicPr>
          <p:cNvPr id="6" name="Image 0" descr="/home/claude/taxaudit/icon_balance_white.png"/>
          <p:cNvPicPr>
            <a:picLocks noChangeAspect="1"/>
          </p:cNvPicPr>
          <p:nvPr/>
        </p:nvPicPr>
        <p:blipFill>
          <a:blip r:embed="rId3"/>
          <a:stretch>
            <a:fillRect/>
          </a:stretch>
        </p:blipFill>
        <p:spPr>
          <a:xfrm>
            <a:off x="777240" y="1920240"/>
            <a:ext cx="457200" cy="457200"/>
          </a:xfrm>
          <a:prstGeom prst="rect">
            <a:avLst/>
          </a:prstGeom>
        </p:spPr>
      </p:pic>
      <p:sp>
        <p:nvSpPr>
          <p:cNvPr id="7" name="Text 4"/>
          <p:cNvSpPr/>
          <p:nvPr/>
        </p:nvSpPr>
        <p:spPr>
          <a:xfrm>
            <a:off x="1417320" y="1892808"/>
            <a:ext cx="4251960" cy="502920"/>
          </a:xfrm>
          <a:prstGeom prst="rect">
            <a:avLst/>
          </a:prstGeom>
          <a:noFill/>
          <a:ln/>
        </p:spPr>
        <p:txBody>
          <a:bodyPr wrap="square" lIns="0" tIns="0" rIns="0" bIns="0" rtlCol="0" anchor="t"/>
          <a:lstStyle/>
          <a:p>
            <a:pPr marL="0" indent="0">
              <a:buNone/>
            </a:pPr>
            <a:r>
              <a:rPr lang="en-US" sz="2400" b="1" dirty="0">
                <a:solidFill>
                  <a:srgbClr val="C79A3B"/>
                </a:solidFill>
                <a:latin typeface="Calibri" pitchFamily="34" charset="0"/>
                <a:ea typeface="Calibri" pitchFamily="34" charset="-122"/>
                <a:cs typeface="Calibri" pitchFamily="34" charset="-120"/>
              </a:rPr>
              <a:t>Section 44AB</a:t>
            </a:r>
            <a:endParaRPr lang="en-US" sz="2400" dirty="0"/>
          </a:p>
        </p:txBody>
      </p:sp>
      <p:sp>
        <p:nvSpPr>
          <p:cNvPr id="8" name="Text 5"/>
          <p:cNvSpPr/>
          <p:nvPr/>
        </p:nvSpPr>
        <p:spPr>
          <a:xfrm>
            <a:off x="777240" y="2560320"/>
            <a:ext cx="4892040" cy="114300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Mandates audit of accounts for specified businesses &amp; professionals exceeding threshold limits</a:t>
            </a:r>
            <a:endParaRPr lang="en-US" sz="2000" dirty="0"/>
          </a:p>
        </p:txBody>
      </p:sp>
      <p:sp>
        <p:nvSpPr>
          <p:cNvPr id="9" name="Shape 6"/>
          <p:cNvSpPr/>
          <p:nvPr/>
        </p:nvSpPr>
        <p:spPr>
          <a:xfrm>
            <a:off x="6080760" y="1691640"/>
            <a:ext cx="5349240" cy="2148840"/>
          </a:xfrm>
          <a:prstGeom prst="roundRect">
            <a:avLst>
              <a:gd name="adj" fmla="val 5106"/>
            </a:avLst>
          </a:prstGeom>
          <a:solidFill>
            <a:srgbClr val="263275"/>
          </a:solidFill>
          <a:ln/>
        </p:spPr>
      </p:sp>
      <p:pic>
        <p:nvPicPr>
          <p:cNvPr id="10" name="Image 1" descr="/home/claude/taxaudit/icon_contract_white.png"/>
          <p:cNvPicPr>
            <a:picLocks noChangeAspect="1"/>
          </p:cNvPicPr>
          <p:nvPr/>
        </p:nvPicPr>
        <p:blipFill>
          <a:blip r:embed="rId4"/>
          <a:stretch>
            <a:fillRect/>
          </a:stretch>
        </p:blipFill>
        <p:spPr>
          <a:xfrm>
            <a:off x="6309360" y="1920240"/>
            <a:ext cx="457200" cy="457200"/>
          </a:xfrm>
          <a:prstGeom prst="rect">
            <a:avLst/>
          </a:prstGeom>
        </p:spPr>
      </p:pic>
      <p:sp>
        <p:nvSpPr>
          <p:cNvPr id="11" name="Text 7"/>
          <p:cNvSpPr/>
          <p:nvPr/>
        </p:nvSpPr>
        <p:spPr>
          <a:xfrm>
            <a:off x="6949440" y="1892808"/>
            <a:ext cx="4251960" cy="502920"/>
          </a:xfrm>
          <a:prstGeom prst="rect">
            <a:avLst/>
          </a:prstGeom>
          <a:noFill/>
          <a:ln/>
        </p:spPr>
        <p:txBody>
          <a:bodyPr wrap="square" lIns="0" tIns="0" rIns="0" bIns="0" rtlCol="0" anchor="t"/>
          <a:lstStyle/>
          <a:p>
            <a:pPr marL="0" indent="0">
              <a:buNone/>
            </a:pPr>
            <a:r>
              <a:rPr lang="en-US" sz="2400" b="1" dirty="0">
                <a:solidFill>
                  <a:srgbClr val="C79A3B"/>
                </a:solidFill>
                <a:latin typeface="Calibri" pitchFamily="34" charset="0"/>
                <a:ea typeface="Calibri" pitchFamily="34" charset="-122"/>
                <a:cs typeface="Calibri" pitchFamily="34" charset="-120"/>
              </a:rPr>
              <a:t>Form 3CA / 3CB</a:t>
            </a:r>
            <a:endParaRPr lang="en-US" sz="2400" dirty="0"/>
          </a:p>
        </p:txBody>
      </p:sp>
      <p:sp>
        <p:nvSpPr>
          <p:cNvPr id="12" name="Text 8"/>
          <p:cNvSpPr/>
          <p:nvPr/>
        </p:nvSpPr>
        <p:spPr>
          <a:xfrm>
            <a:off x="6309360" y="2560320"/>
            <a:ext cx="4892040" cy="114300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3CA when already audited under another law; 3CB when not — both carry an auditor's report</a:t>
            </a:r>
            <a:endParaRPr lang="en-US" sz="2000" dirty="0"/>
          </a:p>
        </p:txBody>
      </p:sp>
      <p:sp>
        <p:nvSpPr>
          <p:cNvPr id="13" name="Shape 9"/>
          <p:cNvSpPr/>
          <p:nvPr/>
        </p:nvSpPr>
        <p:spPr>
          <a:xfrm>
            <a:off x="548640" y="4023360"/>
            <a:ext cx="5349240" cy="2148840"/>
          </a:xfrm>
          <a:prstGeom prst="roundRect">
            <a:avLst>
              <a:gd name="adj" fmla="val 5106"/>
            </a:avLst>
          </a:prstGeom>
          <a:solidFill>
            <a:srgbClr val="263275"/>
          </a:solidFill>
          <a:ln/>
        </p:spPr>
      </p:sp>
      <p:pic>
        <p:nvPicPr>
          <p:cNvPr id="14" name="Image 2" descr="/home/claude/taxaudit/icon_list_white.png"/>
          <p:cNvPicPr>
            <a:picLocks noChangeAspect="1"/>
          </p:cNvPicPr>
          <p:nvPr/>
        </p:nvPicPr>
        <p:blipFill>
          <a:blip r:embed="rId5"/>
          <a:stretch>
            <a:fillRect/>
          </a:stretch>
        </p:blipFill>
        <p:spPr>
          <a:xfrm>
            <a:off x="777240" y="4251960"/>
            <a:ext cx="457200" cy="457200"/>
          </a:xfrm>
          <a:prstGeom prst="rect">
            <a:avLst/>
          </a:prstGeom>
        </p:spPr>
      </p:pic>
      <p:sp>
        <p:nvSpPr>
          <p:cNvPr id="15" name="Text 10"/>
          <p:cNvSpPr/>
          <p:nvPr/>
        </p:nvSpPr>
        <p:spPr>
          <a:xfrm>
            <a:off x="1417320" y="4224528"/>
            <a:ext cx="4251960" cy="502920"/>
          </a:xfrm>
          <a:prstGeom prst="rect">
            <a:avLst/>
          </a:prstGeom>
          <a:noFill/>
          <a:ln/>
        </p:spPr>
        <p:txBody>
          <a:bodyPr wrap="square" lIns="0" tIns="0" rIns="0" bIns="0" rtlCol="0" anchor="t"/>
          <a:lstStyle/>
          <a:p>
            <a:pPr marL="0" indent="0">
              <a:buNone/>
            </a:pPr>
            <a:r>
              <a:rPr lang="en-US" sz="2400" b="1" dirty="0">
                <a:solidFill>
                  <a:srgbClr val="C79A3B"/>
                </a:solidFill>
                <a:latin typeface="Calibri" pitchFamily="34" charset="0"/>
                <a:ea typeface="Calibri" pitchFamily="34" charset="-122"/>
                <a:cs typeface="Calibri" pitchFamily="34" charset="-120"/>
              </a:rPr>
              <a:t>Form 3CD</a:t>
            </a:r>
            <a:endParaRPr lang="en-US" sz="2400" dirty="0"/>
          </a:p>
        </p:txBody>
      </p:sp>
      <p:sp>
        <p:nvSpPr>
          <p:cNvPr id="16" name="Text 11"/>
          <p:cNvSpPr/>
          <p:nvPr/>
        </p:nvSpPr>
        <p:spPr>
          <a:xfrm>
            <a:off x="777240" y="4892040"/>
            <a:ext cx="4892040" cy="114300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The core statement of particulars — 44 clauses across Part A (basic info) &amp; Part B (details)</a:t>
            </a:r>
            <a:endParaRPr lang="en-US" sz="2000" dirty="0"/>
          </a:p>
        </p:txBody>
      </p:sp>
      <p:sp>
        <p:nvSpPr>
          <p:cNvPr id="17" name="Shape 12"/>
          <p:cNvSpPr/>
          <p:nvPr/>
        </p:nvSpPr>
        <p:spPr>
          <a:xfrm>
            <a:off x="6080760" y="4023360"/>
            <a:ext cx="5349240" cy="2148840"/>
          </a:xfrm>
          <a:prstGeom prst="roundRect">
            <a:avLst>
              <a:gd name="adj" fmla="val 5106"/>
            </a:avLst>
          </a:prstGeom>
          <a:solidFill>
            <a:srgbClr val="263275"/>
          </a:solidFill>
          <a:ln/>
        </p:spPr>
      </p:sp>
      <p:pic>
        <p:nvPicPr>
          <p:cNvPr id="18" name="Image 3" descr="/home/claude/taxaudit/icon_calendar_white.png"/>
          <p:cNvPicPr>
            <a:picLocks noChangeAspect="1"/>
          </p:cNvPicPr>
          <p:nvPr/>
        </p:nvPicPr>
        <p:blipFill>
          <a:blip r:embed="rId6"/>
          <a:stretch>
            <a:fillRect/>
          </a:stretch>
        </p:blipFill>
        <p:spPr>
          <a:xfrm>
            <a:off x="6309360" y="4251960"/>
            <a:ext cx="457200" cy="457200"/>
          </a:xfrm>
          <a:prstGeom prst="rect">
            <a:avLst/>
          </a:prstGeom>
        </p:spPr>
      </p:pic>
      <p:sp>
        <p:nvSpPr>
          <p:cNvPr id="19" name="Text 13"/>
          <p:cNvSpPr/>
          <p:nvPr/>
        </p:nvSpPr>
        <p:spPr>
          <a:xfrm>
            <a:off x="6949440" y="4224528"/>
            <a:ext cx="4251960" cy="502920"/>
          </a:xfrm>
          <a:prstGeom prst="rect">
            <a:avLst/>
          </a:prstGeom>
          <a:noFill/>
          <a:ln/>
        </p:spPr>
        <p:txBody>
          <a:bodyPr wrap="square" lIns="0" tIns="0" rIns="0" bIns="0" rtlCol="0" anchor="t"/>
          <a:lstStyle/>
          <a:p>
            <a:pPr marL="0" indent="0">
              <a:buNone/>
            </a:pPr>
            <a:r>
              <a:rPr lang="en-US" sz="2400" b="1" dirty="0">
                <a:solidFill>
                  <a:srgbClr val="C79A3B"/>
                </a:solidFill>
                <a:latin typeface="Calibri" pitchFamily="34" charset="0"/>
                <a:ea typeface="Calibri" pitchFamily="34" charset="-122"/>
                <a:cs typeface="Calibri" pitchFamily="34" charset="-120"/>
              </a:rPr>
              <a:t>Timely Filing</a:t>
            </a:r>
            <a:endParaRPr lang="en-US" sz="2400" dirty="0"/>
          </a:p>
        </p:txBody>
      </p:sp>
      <p:sp>
        <p:nvSpPr>
          <p:cNvPr id="20" name="Text 14"/>
          <p:cNvSpPr/>
          <p:nvPr/>
        </p:nvSpPr>
        <p:spPr>
          <a:xfrm>
            <a:off x="6309360" y="4892040"/>
            <a:ext cx="4892040" cy="114300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File one month before the ITR due date to avoid penalty under Section 271B</a:t>
            </a:r>
          </a:p>
          <a:p>
            <a:pPr marL="0" indent="0">
              <a:lnSpc>
                <a:spcPct val="120000"/>
              </a:lnSpc>
              <a:buNone/>
            </a:pPr>
            <a:r>
              <a:rPr lang="en-US" sz="2000" dirty="0">
                <a:solidFill>
                  <a:srgbClr val="FFFF00"/>
                </a:solidFill>
                <a:latin typeface="Calibri" pitchFamily="34" charset="0"/>
                <a:ea typeface="Calibri" pitchFamily="34" charset="-122"/>
                <a:cs typeface="Calibri" pitchFamily="34" charset="-120"/>
              </a:rPr>
              <a:t>Possibility of Revised Report</a:t>
            </a:r>
            <a:endParaRPr lang="en-US" sz="2000" dirty="0">
              <a:solidFill>
                <a:srgbClr val="FFFF00"/>
              </a:solidFill>
            </a:endParaRPr>
          </a:p>
        </p:txBody>
      </p:sp>
      <p:sp>
        <p:nvSpPr>
          <p:cNvPr id="21" name="Text 15"/>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CADCFC"/>
                </a:solidFill>
                <a:latin typeface="Calibri" pitchFamily="34" charset="0"/>
                <a:ea typeface="Calibri" pitchFamily="34" charset="-122"/>
                <a:cs typeface="Calibri" pitchFamily="34" charset="-120"/>
              </a:rPr>
              <a:t>Tax Audit — Section 44AB</a:t>
            </a:r>
            <a:endParaRPr lang="en-US" sz="900" dirty="0"/>
          </a:p>
        </p:txBody>
      </p:sp>
      <p:sp>
        <p:nvSpPr>
          <p:cNvPr id="22" name="Text 16"/>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10</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E2991-4E5D-36D7-92E0-045687420515}"/>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DDC7666-1201-0AFB-701C-7D8A7C961780}"/>
              </a:ext>
            </a:extLst>
          </p:cNvPr>
          <p:cNvSpPr/>
          <p:nvPr/>
        </p:nvSpPr>
        <p:spPr>
          <a:xfrm>
            <a:off x="9692640" y="-1371600"/>
            <a:ext cx="4572000" cy="4572000"/>
          </a:xfrm>
          <a:prstGeom prst="ellipse">
            <a:avLst/>
          </a:prstGeom>
          <a:solidFill>
            <a:srgbClr val="263275"/>
          </a:solidFill>
          <a:ln/>
        </p:spPr>
      </p:sp>
      <p:sp>
        <p:nvSpPr>
          <p:cNvPr id="3" name="Shape 1">
            <a:extLst>
              <a:ext uri="{FF2B5EF4-FFF2-40B4-BE49-F238E27FC236}">
                <a16:creationId xmlns:a16="http://schemas.microsoft.com/office/drawing/2014/main" id="{F52B7705-D686-A994-63A6-E8E03CD455B5}"/>
              </a:ext>
            </a:extLst>
          </p:cNvPr>
          <p:cNvSpPr/>
          <p:nvPr/>
        </p:nvSpPr>
        <p:spPr>
          <a:xfrm>
            <a:off x="10607040" y="4389120"/>
            <a:ext cx="2926080" cy="2926080"/>
          </a:xfrm>
          <a:prstGeom prst="ellipse">
            <a:avLst/>
          </a:prstGeom>
          <a:solidFill>
            <a:srgbClr val="263275"/>
          </a:solidFill>
          <a:ln/>
        </p:spPr>
      </p:sp>
      <p:sp>
        <p:nvSpPr>
          <p:cNvPr id="4" name="Text 2">
            <a:extLst>
              <a:ext uri="{FF2B5EF4-FFF2-40B4-BE49-F238E27FC236}">
                <a16:creationId xmlns:a16="http://schemas.microsoft.com/office/drawing/2014/main" id="{32BB23D5-E284-1B90-B0C7-1E929701FDA4}"/>
              </a:ext>
            </a:extLst>
          </p:cNvPr>
          <p:cNvSpPr/>
          <p:nvPr/>
        </p:nvSpPr>
        <p:spPr>
          <a:xfrm>
            <a:off x="3048000" y="3487941"/>
            <a:ext cx="9144000" cy="457200"/>
          </a:xfrm>
          <a:prstGeom prst="rect">
            <a:avLst/>
          </a:prstGeom>
          <a:noFill/>
          <a:ln/>
        </p:spPr>
        <p:txBody>
          <a:bodyPr wrap="square" lIns="0" tIns="0" rIns="0" bIns="0" rtlCol="0" anchor="ctr"/>
          <a:lstStyle/>
          <a:p>
            <a:pPr marL="0" indent="0">
              <a:buNone/>
            </a:pPr>
            <a:r>
              <a:rPr lang="en-US" sz="3200" b="1" kern="0" spc="300" dirty="0">
                <a:solidFill>
                  <a:srgbClr val="002060"/>
                </a:solidFill>
                <a:latin typeface="Calibri" pitchFamily="34" charset="0"/>
                <a:ea typeface="Calibri" pitchFamily="34" charset="-122"/>
                <a:cs typeface="Calibri" pitchFamily="34" charset="-120"/>
              </a:rPr>
              <a:t>P R O P R I E T O R S H I P S</a:t>
            </a:r>
            <a:endParaRPr lang="en-US" sz="3200" b="1" dirty="0">
              <a:solidFill>
                <a:srgbClr val="002060"/>
              </a:solidFill>
            </a:endParaRPr>
          </a:p>
        </p:txBody>
      </p:sp>
      <p:sp>
        <p:nvSpPr>
          <p:cNvPr id="5" name="Text 3">
            <a:extLst>
              <a:ext uri="{FF2B5EF4-FFF2-40B4-BE49-F238E27FC236}">
                <a16:creationId xmlns:a16="http://schemas.microsoft.com/office/drawing/2014/main" id="{D029B6FC-57D2-7787-FD04-BB5A872649BB}"/>
              </a:ext>
            </a:extLst>
          </p:cNvPr>
          <p:cNvSpPr/>
          <p:nvPr/>
        </p:nvSpPr>
        <p:spPr>
          <a:xfrm>
            <a:off x="600970" y="1348740"/>
            <a:ext cx="10515600" cy="1737360"/>
          </a:xfrm>
          <a:prstGeom prst="rect">
            <a:avLst/>
          </a:prstGeom>
          <a:noFill/>
          <a:ln/>
        </p:spPr>
        <p:txBody>
          <a:bodyPr wrap="square" lIns="0" tIns="0" rIns="0" bIns="0" rtlCol="0" anchor="ctr"/>
          <a:lstStyle/>
          <a:p>
            <a:pPr marL="0" indent="0" algn="ctr">
              <a:lnSpc>
                <a:spcPct val="105000"/>
              </a:lnSpc>
              <a:buNone/>
            </a:pPr>
            <a:r>
              <a:rPr lang="en-US" sz="4000" b="1" dirty="0">
                <a:solidFill>
                  <a:srgbClr val="FF0000"/>
                </a:solidFill>
                <a:latin typeface="Cambria" pitchFamily="34" charset="0"/>
                <a:ea typeface="Cambria" pitchFamily="34" charset="-122"/>
                <a:cs typeface="Cambria" pitchFamily="34" charset="-120"/>
              </a:rPr>
              <a:t>P A R T - II</a:t>
            </a:r>
            <a:endParaRPr lang="en-US" sz="4000" dirty="0">
              <a:solidFill>
                <a:srgbClr val="FF0000"/>
              </a:solidFill>
            </a:endParaRPr>
          </a:p>
        </p:txBody>
      </p:sp>
      <p:sp>
        <p:nvSpPr>
          <p:cNvPr id="6" name="Text 4">
            <a:extLst>
              <a:ext uri="{FF2B5EF4-FFF2-40B4-BE49-F238E27FC236}">
                <a16:creationId xmlns:a16="http://schemas.microsoft.com/office/drawing/2014/main" id="{8012BFBE-7DEA-8F8C-14B9-D426FD4FE613}"/>
              </a:ext>
            </a:extLst>
          </p:cNvPr>
          <p:cNvSpPr/>
          <p:nvPr/>
        </p:nvSpPr>
        <p:spPr>
          <a:xfrm>
            <a:off x="822960" y="3794760"/>
            <a:ext cx="9601200" cy="548640"/>
          </a:xfrm>
          <a:prstGeom prst="rect">
            <a:avLst/>
          </a:prstGeom>
          <a:noFill/>
          <a:ln/>
        </p:spPr>
        <p:txBody>
          <a:bodyPr wrap="square" lIns="0" tIns="0" rIns="0" bIns="0" rtlCol="0" anchor="ctr"/>
          <a:lstStyle/>
          <a:p>
            <a:pPr marL="0" indent="0">
              <a:buNone/>
            </a:pPr>
            <a:endParaRPr lang="en-US" sz="2000" dirty="0"/>
          </a:p>
        </p:txBody>
      </p:sp>
      <p:sp>
        <p:nvSpPr>
          <p:cNvPr id="7" name="Shape 5">
            <a:extLst>
              <a:ext uri="{FF2B5EF4-FFF2-40B4-BE49-F238E27FC236}">
                <a16:creationId xmlns:a16="http://schemas.microsoft.com/office/drawing/2014/main" id="{32465CAD-AB2A-3366-AA0F-05B3DDEA73C8}"/>
              </a:ext>
            </a:extLst>
          </p:cNvPr>
          <p:cNvSpPr/>
          <p:nvPr/>
        </p:nvSpPr>
        <p:spPr>
          <a:xfrm>
            <a:off x="4373696" y="2739895"/>
            <a:ext cx="2974555" cy="0"/>
          </a:xfrm>
          <a:prstGeom prst="line">
            <a:avLst/>
          </a:prstGeom>
          <a:noFill/>
          <a:ln w="25400">
            <a:solidFill>
              <a:srgbClr val="C79A3B"/>
            </a:solidFill>
            <a:prstDash val="solid"/>
          </a:ln>
        </p:spPr>
      </p:sp>
      <p:sp>
        <p:nvSpPr>
          <p:cNvPr id="8" name="Text 6">
            <a:extLst>
              <a:ext uri="{FF2B5EF4-FFF2-40B4-BE49-F238E27FC236}">
                <a16:creationId xmlns:a16="http://schemas.microsoft.com/office/drawing/2014/main" id="{3DB0B2F4-E829-FDCA-6A8C-4E72A1486AA0}"/>
              </a:ext>
            </a:extLst>
          </p:cNvPr>
          <p:cNvSpPr/>
          <p:nvPr/>
        </p:nvSpPr>
        <p:spPr>
          <a:xfrm>
            <a:off x="822960" y="4663440"/>
            <a:ext cx="8229600" cy="365760"/>
          </a:xfrm>
          <a:prstGeom prst="rect">
            <a:avLst/>
          </a:prstGeom>
          <a:noFill/>
          <a:ln/>
        </p:spPr>
        <p:txBody>
          <a:bodyPr wrap="square" lIns="0" tIns="0" rIns="0" bIns="0" rtlCol="0" anchor="ctr"/>
          <a:lstStyle/>
          <a:p>
            <a:pPr marL="0" indent="0">
              <a:buNone/>
            </a:pPr>
            <a:endParaRPr lang="en-US" sz="1400" dirty="0"/>
          </a:p>
        </p:txBody>
      </p:sp>
      <p:pic>
        <p:nvPicPr>
          <p:cNvPr id="9" name="Image 0" descr="/home/claude/propfs/icon_store_white.png">
            <a:extLst>
              <a:ext uri="{FF2B5EF4-FFF2-40B4-BE49-F238E27FC236}">
                <a16:creationId xmlns:a16="http://schemas.microsoft.com/office/drawing/2014/main" id="{5567C776-8CC5-77CF-1549-E5882388925C}"/>
              </a:ext>
            </a:extLst>
          </p:cNvPr>
          <p:cNvPicPr>
            <a:picLocks noChangeAspect="1"/>
          </p:cNvPicPr>
          <p:nvPr/>
        </p:nvPicPr>
        <p:blipFill>
          <a:blip r:embed="rId3"/>
          <a:stretch>
            <a:fillRect/>
          </a:stretch>
        </p:blipFill>
        <p:spPr>
          <a:xfrm>
            <a:off x="10149840" y="5257800"/>
            <a:ext cx="1188720" cy="1188720"/>
          </a:xfrm>
          <a:prstGeom prst="rect">
            <a:avLst/>
          </a:prstGeom>
        </p:spPr>
      </p:pic>
      <p:sp>
        <p:nvSpPr>
          <p:cNvPr id="11" name="Oval 10">
            <a:extLst>
              <a:ext uri="{FF2B5EF4-FFF2-40B4-BE49-F238E27FC236}">
                <a16:creationId xmlns:a16="http://schemas.microsoft.com/office/drawing/2014/main" id="{46E96C98-12C5-CBB3-2D19-212FAD3B4F56}"/>
              </a:ext>
            </a:extLst>
          </p:cNvPr>
          <p:cNvSpPr/>
          <p:nvPr/>
        </p:nvSpPr>
        <p:spPr>
          <a:xfrm>
            <a:off x="9692640" y="580589"/>
            <a:ext cx="4460166" cy="91440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2800" b="1" dirty="0">
                <a:solidFill>
                  <a:srgbClr val="002060"/>
                </a:solidFill>
              </a:rPr>
              <a:t>DTC Webinar</a:t>
            </a:r>
          </a:p>
          <a:p>
            <a:pPr algn="ctr"/>
            <a:r>
              <a:rPr lang="en-IN" sz="2800" dirty="0"/>
              <a:t>3 </a:t>
            </a:r>
            <a:r>
              <a:rPr lang="en-IN" sz="2800" dirty="0" err="1"/>
              <a:t>Ssptember</a:t>
            </a:r>
            <a:r>
              <a:rPr lang="en-IN" sz="2800" dirty="0"/>
              <a:t> 2026</a:t>
            </a:r>
          </a:p>
        </p:txBody>
      </p:sp>
    </p:spTree>
    <p:extLst>
      <p:ext uri="{BB962C8B-B14F-4D97-AF65-F5344CB8AC3E}">
        <p14:creationId xmlns:p14="http://schemas.microsoft.com/office/powerpoint/2010/main" val="17829600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692640" y="-1371600"/>
            <a:ext cx="4572000" cy="4572000"/>
          </a:xfrm>
          <a:prstGeom prst="ellipse">
            <a:avLst/>
          </a:prstGeom>
          <a:solidFill>
            <a:srgbClr val="263275"/>
          </a:solidFill>
          <a:ln/>
        </p:spPr>
      </p:sp>
      <p:sp>
        <p:nvSpPr>
          <p:cNvPr id="3" name="Shape 1"/>
          <p:cNvSpPr/>
          <p:nvPr/>
        </p:nvSpPr>
        <p:spPr>
          <a:xfrm>
            <a:off x="10607040" y="4389120"/>
            <a:ext cx="2926080" cy="2926080"/>
          </a:xfrm>
          <a:prstGeom prst="ellipse">
            <a:avLst/>
          </a:prstGeom>
          <a:solidFill>
            <a:srgbClr val="263275"/>
          </a:solidFill>
          <a:ln/>
        </p:spPr>
      </p:sp>
      <p:sp>
        <p:nvSpPr>
          <p:cNvPr id="4" name="Text 2"/>
          <p:cNvSpPr/>
          <p:nvPr/>
        </p:nvSpPr>
        <p:spPr>
          <a:xfrm>
            <a:off x="777240" y="1382617"/>
            <a:ext cx="9144000" cy="457200"/>
          </a:xfrm>
          <a:prstGeom prst="rect">
            <a:avLst/>
          </a:prstGeom>
          <a:noFill/>
          <a:ln/>
        </p:spPr>
        <p:txBody>
          <a:bodyPr wrap="square" lIns="0" tIns="0" rIns="0" bIns="0" rtlCol="0" anchor="ctr"/>
          <a:lstStyle/>
          <a:p>
            <a:pPr marL="0" indent="0">
              <a:buNone/>
            </a:pPr>
            <a:r>
              <a:rPr lang="en-US" sz="3200" b="1" kern="0" spc="300" dirty="0">
                <a:solidFill>
                  <a:srgbClr val="C79A3B"/>
                </a:solidFill>
                <a:latin typeface="Calibri" pitchFamily="34" charset="0"/>
                <a:ea typeface="Calibri" pitchFamily="34" charset="-122"/>
                <a:cs typeface="Calibri" pitchFamily="34" charset="-120"/>
              </a:rPr>
              <a:t>PROPRIETORSHIP CONCERNS</a:t>
            </a:r>
            <a:endParaRPr lang="en-US" sz="3200" b="1" dirty="0"/>
          </a:p>
        </p:txBody>
      </p:sp>
      <p:sp>
        <p:nvSpPr>
          <p:cNvPr id="5" name="Text 3"/>
          <p:cNvSpPr/>
          <p:nvPr/>
        </p:nvSpPr>
        <p:spPr>
          <a:xfrm>
            <a:off x="777240" y="2026552"/>
            <a:ext cx="10515600" cy="1737360"/>
          </a:xfrm>
          <a:prstGeom prst="rect">
            <a:avLst/>
          </a:prstGeom>
          <a:noFill/>
          <a:ln/>
        </p:spPr>
        <p:txBody>
          <a:bodyPr wrap="square" lIns="0" tIns="0" rIns="0" bIns="0" rtlCol="0" anchor="ctr"/>
          <a:lstStyle/>
          <a:p>
            <a:pPr marL="0" indent="0">
              <a:lnSpc>
                <a:spcPct val="105000"/>
              </a:lnSpc>
              <a:buNone/>
            </a:pPr>
            <a:r>
              <a:rPr lang="en-US" sz="4000" b="1" dirty="0">
                <a:solidFill>
                  <a:srgbClr val="002060"/>
                </a:solidFill>
                <a:latin typeface="Cambria" pitchFamily="34" charset="0"/>
                <a:ea typeface="Cambria" pitchFamily="34" charset="-122"/>
                <a:cs typeface="Cambria" pitchFamily="34" charset="-120"/>
              </a:rPr>
              <a:t>Financial Statements — Preparation,</a:t>
            </a:r>
            <a:endParaRPr lang="en-US" sz="4000" dirty="0">
              <a:solidFill>
                <a:srgbClr val="002060"/>
              </a:solidFill>
            </a:endParaRPr>
          </a:p>
          <a:p>
            <a:pPr marL="0" indent="0">
              <a:lnSpc>
                <a:spcPct val="105000"/>
              </a:lnSpc>
              <a:buNone/>
            </a:pPr>
            <a:r>
              <a:rPr lang="en-US" sz="4000" b="1" dirty="0">
                <a:solidFill>
                  <a:srgbClr val="002060"/>
                </a:solidFill>
                <a:latin typeface="Cambria" pitchFamily="34" charset="0"/>
                <a:ea typeface="Cambria" pitchFamily="34" charset="-122"/>
                <a:cs typeface="Cambria" pitchFamily="34" charset="-120"/>
              </a:rPr>
              <a:t>Presentation &amp; Disclosure</a:t>
            </a:r>
            <a:endParaRPr lang="en-US" sz="4000" dirty="0">
              <a:solidFill>
                <a:srgbClr val="002060"/>
              </a:solidFill>
            </a:endParaRPr>
          </a:p>
        </p:txBody>
      </p:sp>
      <p:sp>
        <p:nvSpPr>
          <p:cNvPr id="6" name="Text 4"/>
          <p:cNvSpPr/>
          <p:nvPr/>
        </p:nvSpPr>
        <p:spPr>
          <a:xfrm>
            <a:off x="822960" y="3794760"/>
            <a:ext cx="9601200" cy="548640"/>
          </a:xfrm>
          <a:prstGeom prst="rect">
            <a:avLst/>
          </a:prstGeom>
          <a:noFill/>
          <a:ln/>
        </p:spPr>
        <p:txBody>
          <a:bodyPr wrap="square" lIns="0" tIns="0" rIns="0" bIns="0" rtlCol="0" anchor="ctr"/>
          <a:lstStyle/>
          <a:p>
            <a:pPr marL="0" indent="0">
              <a:buNone/>
            </a:pPr>
            <a:r>
              <a:rPr lang="en-US" sz="2000" i="1" dirty="0">
                <a:latin typeface="Calibri" pitchFamily="34" charset="0"/>
                <a:ea typeface="Calibri" pitchFamily="34" charset="-122"/>
                <a:cs typeface="Calibri" pitchFamily="34" charset="-120"/>
              </a:rPr>
              <a:t>A Practical Guide to Accounting Policies &amp; Common Errors</a:t>
            </a:r>
            <a:endParaRPr lang="en-US" sz="2000" dirty="0"/>
          </a:p>
        </p:txBody>
      </p:sp>
      <p:sp>
        <p:nvSpPr>
          <p:cNvPr id="7" name="Shape 5"/>
          <p:cNvSpPr/>
          <p:nvPr/>
        </p:nvSpPr>
        <p:spPr>
          <a:xfrm>
            <a:off x="822960" y="4480560"/>
            <a:ext cx="2011680" cy="0"/>
          </a:xfrm>
          <a:prstGeom prst="line">
            <a:avLst/>
          </a:prstGeom>
          <a:noFill/>
          <a:ln w="25400">
            <a:solidFill>
              <a:srgbClr val="C79A3B"/>
            </a:solidFill>
            <a:prstDash val="solid"/>
          </a:ln>
        </p:spPr>
      </p:sp>
      <p:sp>
        <p:nvSpPr>
          <p:cNvPr id="8" name="Text 6"/>
          <p:cNvSpPr/>
          <p:nvPr/>
        </p:nvSpPr>
        <p:spPr>
          <a:xfrm>
            <a:off x="822960" y="4663440"/>
            <a:ext cx="8229600" cy="365760"/>
          </a:xfrm>
          <a:prstGeom prst="rect">
            <a:avLst/>
          </a:prstGeom>
          <a:noFill/>
          <a:ln/>
        </p:spPr>
        <p:txBody>
          <a:bodyPr wrap="square" lIns="0" tIns="0" rIns="0" bIns="0" rtlCol="0" anchor="ctr"/>
          <a:lstStyle/>
          <a:p>
            <a:pPr marL="0" indent="0">
              <a:buNone/>
            </a:pPr>
            <a:r>
              <a:rPr lang="en-US" sz="1400" dirty="0">
                <a:latin typeface="Calibri" pitchFamily="34" charset="0"/>
                <a:ea typeface="Calibri" pitchFamily="34" charset="-122"/>
                <a:cs typeface="Calibri" pitchFamily="34" charset="-120"/>
              </a:rPr>
              <a:t>For Sole Proprietors, Accountants &amp; Auditors</a:t>
            </a:r>
            <a:endParaRPr lang="en-US" sz="1400" dirty="0"/>
          </a:p>
        </p:txBody>
      </p:sp>
      <p:pic>
        <p:nvPicPr>
          <p:cNvPr id="9" name="Image 0" descr="/home/claude/propfs/icon_store_white.png"/>
          <p:cNvPicPr>
            <a:picLocks noChangeAspect="1"/>
          </p:cNvPicPr>
          <p:nvPr/>
        </p:nvPicPr>
        <p:blipFill>
          <a:blip r:embed="rId3"/>
          <a:stretch>
            <a:fillRect/>
          </a:stretch>
        </p:blipFill>
        <p:spPr>
          <a:xfrm>
            <a:off x="10149840" y="5257800"/>
            <a:ext cx="1188720" cy="11887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400" b="1" kern="0" spc="200" dirty="0">
                <a:latin typeface="Calibri" pitchFamily="34" charset="0"/>
                <a:ea typeface="Calibri" pitchFamily="34" charset="-122"/>
                <a:cs typeface="Calibri" pitchFamily="34" charset="-120"/>
              </a:rPr>
              <a:t>WHY IT MATTERS</a:t>
            </a:r>
            <a:endParaRPr lang="en-US" sz="2400" dirty="0"/>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200" b="1" dirty="0">
                <a:solidFill>
                  <a:srgbClr val="002060"/>
                </a:solidFill>
                <a:latin typeface="Cambria" pitchFamily="34" charset="0"/>
                <a:ea typeface="Cambria" pitchFamily="34" charset="-122"/>
                <a:cs typeface="Cambria" pitchFamily="34" charset="-120"/>
              </a:rPr>
              <a:t>Financial Statements at a Glance</a:t>
            </a:r>
            <a:endParaRPr lang="en-US" sz="3200" dirty="0">
              <a:solidFill>
                <a:srgbClr val="002060"/>
              </a:solidFill>
            </a:endParaRPr>
          </a:p>
        </p:txBody>
      </p:sp>
      <p:sp>
        <p:nvSpPr>
          <p:cNvPr id="4" name="Shape 2"/>
          <p:cNvSpPr/>
          <p:nvPr/>
        </p:nvSpPr>
        <p:spPr>
          <a:xfrm>
            <a:off x="548640" y="1737360"/>
            <a:ext cx="2697480" cy="3566160"/>
          </a:xfrm>
          <a:prstGeom prst="roundRect">
            <a:avLst>
              <a:gd name="adj" fmla="val 4068"/>
            </a:avLst>
          </a:prstGeom>
          <a:solidFill>
            <a:srgbClr val="263275"/>
          </a:solidFill>
          <a:ln/>
        </p:spPr>
      </p:sp>
      <p:pic>
        <p:nvPicPr>
          <p:cNvPr id="5" name="Image 0" descr="/home/claude/propfs/icon_layergroup_white.png"/>
          <p:cNvPicPr>
            <a:picLocks noChangeAspect="1"/>
          </p:cNvPicPr>
          <p:nvPr/>
        </p:nvPicPr>
        <p:blipFill>
          <a:blip r:embed="rId3"/>
          <a:stretch>
            <a:fillRect/>
          </a:stretch>
        </p:blipFill>
        <p:spPr>
          <a:xfrm>
            <a:off x="777240" y="2011680"/>
            <a:ext cx="502920" cy="502920"/>
          </a:xfrm>
          <a:prstGeom prst="rect">
            <a:avLst/>
          </a:prstGeom>
        </p:spPr>
      </p:pic>
      <p:sp>
        <p:nvSpPr>
          <p:cNvPr id="6" name="Text 3"/>
          <p:cNvSpPr/>
          <p:nvPr/>
        </p:nvSpPr>
        <p:spPr>
          <a:xfrm>
            <a:off x="777240" y="2697480"/>
            <a:ext cx="2240280" cy="822960"/>
          </a:xfrm>
          <a:prstGeom prst="rect">
            <a:avLst/>
          </a:prstGeom>
          <a:noFill/>
          <a:ln/>
        </p:spPr>
        <p:txBody>
          <a:bodyPr wrap="square" lIns="0" tIns="0" rIns="0" bIns="0" rtlCol="0" anchor="ctr"/>
          <a:lstStyle/>
          <a:p>
            <a:pPr marL="0" indent="0">
              <a:buNone/>
            </a:pPr>
            <a:r>
              <a:rPr lang="en-US" sz="3000" b="1" dirty="0">
                <a:solidFill>
                  <a:srgbClr val="C79A3B"/>
                </a:solidFill>
                <a:latin typeface="Cambria" pitchFamily="34" charset="0"/>
                <a:ea typeface="Cambria" pitchFamily="34" charset="-122"/>
                <a:cs typeface="Cambria" pitchFamily="34" charset="-120"/>
              </a:rPr>
              <a:t>No</a:t>
            </a:r>
            <a:endParaRPr lang="en-US" sz="3000" dirty="0"/>
          </a:p>
        </p:txBody>
      </p:sp>
      <p:sp>
        <p:nvSpPr>
          <p:cNvPr id="7" name="Text 4"/>
          <p:cNvSpPr/>
          <p:nvPr/>
        </p:nvSpPr>
        <p:spPr>
          <a:xfrm>
            <a:off x="77724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Prescribed Format</a:t>
            </a:r>
            <a:endParaRPr lang="en-US" sz="1400" dirty="0"/>
          </a:p>
        </p:txBody>
      </p:sp>
      <p:sp>
        <p:nvSpPr>
          <p:cNvPr id="8" name="Text 5"/>
          <p:cNvSpPr/>
          <p:nvPr/>
        </p:nvSpPr>
        <p:spPr>
          <a:xfrm>
            <a:off x="777240" y="4114800"/>
            <a:ext cx="2240280" cy="1097280"/>
          </a:xfrm>
          <a:prstGeom prst="rect">
            <a:avLst/>
          </a:prstGeom>
          <a:noFill/>
          <a:ln/>
        </p:spPr>
        <p:txBody>
          <a:bodyPr wrap="square" lIns="0" tIns="0" rIns="0" bIns="0" rtlCol="0" anchor="ctr"/>
          <a:lstStyle/>
          <a:p>
            <a:pPr marL="0" indent="0">
              <a:lnSpc>
                <a:spcPct val="115000"/>
              </a:lnSpc>
              <a:buNone/>
            </a:pPr>
            <a:r>
              <a:rPr lang="en-US" dirty="0">
                <a:solidFill>
                  <a:srgbClr val="FFFF00"/>
                </a:solidFill>
                <a:latin typeface="Calibri" pitchFamily="34" charset="0"/>
                <a:ea typeface="Calibri" pitchFamily="34" charset="-122"/>
                <a:cs typeface="Calibri" pitchFamily="34" charset="-120"/>
              </a:rPr>
              <a:t>Unlike companies — but structured presentation is expected</a:t>
            </a:r>
            <a:endParaRPr lang="en-US" dirty="0">
              <a:solidFill>
                <a:srgbClr val="FFFF00"/>
              </a:solidFill>
            </a:endParaRPr>
          </a:p>
        </p:txBody>
      </p:sp>
      <p:sp>
        <p:nvSpPr>
          <p:cNvPr id="9" name="Shape 6"/>
          <p:cNvSpPr/>
          <p:nvPr/>
        </p:nvSpPr>
        <p:spPr>
          <a:xfrm>
            <a:off x="3429000" y="1737360"/>
            <a:ext cx="2697480" cy="3566160"/>
          </a:xfrm>
          <a:prstGeom prst="roundRect">
            <a:avLst>
              <a:gd name="adj" fmla="val 4068"/>
            </a:avLst>
          </a:prstGeom>
          <a:solidFill>
            <a:srgbClr val="263275"/>
          </a:solidFill>
          <a:ln/>
        </p:spPr>
      </p:sp>
      <p:pic>
        <p:nvPicPr>
          <p:cNvPr id="10" name="Image 1" descr="/home/claude/propfs/icon_bookopen_white.png"/>
          <p:cNvPicPr>
            <a:picLocks noChangeAspect="1"/>
          </p:cNvPicPr>
          <p:nvPr/>
        </p:nvPicPr>
        <p:blipFill>
          <a:blip r:embed="rId4"/>
          <a:stretch>
            <a:fillRect/>
          </a:stretch>
        </p:blipFill>
        <p:spPr>
          <a:xfrm>
            <a:off x="3657600" y="2011680"/>
            <a:ext cx="502920" cy="502920"/>
          </a:xfrm>
          <a:prstGeom prst="rect">
            <a:avLst/>
          </a:prstGeom>
        </p:spPr>
      </p:pic>
      <p:sp>
        <p:nvSpPr>
          <p:cNvPr id="11" name="Text 7"/>
          <p:cNvSpPr/>
          <p:nvPr/>
        </p:nvSpPr>
        <p:spPr>
          <a:xfrm>
            <a:off x="3657600" y="2697480"/>
            <a:ext cx="2240280" cy="822960"/>
          </a:xfrm>
          <a:prstGeom prst="rect">
            <a:avLst/>
          </a:prstGeom>
          <a:noFill/>
          <a:ln/>
        </p:spPr>
        <p:txBody>
          <a:bodyPr wrap="square" lIns="0" tIns="0" rIns="0" bIns="0" rtlCol="0" anchor="ctr"/>
          <a:lstStyle/>
          <a:p>
            <a:pPr marL="0" indent="0">
              <a:buNone/>
            </a:pPr>
            <a:r>
              <a:rPr lang="en-US" sz="3000" b="1" dirty="0">
                <a:solidFill>
                  <a:srgbClr val="C79A3B"/>
                </a:solidFill>
                <a:latin typeface="Cambria" pitchFamily="34" charset="0"/>
                <a:ea typeface="Cambria" pitchFamily="34" charset="-122"/>
                <a:cs typeface="Cambria" pitchFamily="34" charset="-120"/>
              </a:rPr>
              <a:t>AS-1</a:t>
            </a:r>
            <a:endParaRPr lang="en-US" sz="3000" dirty="0"/>
          </a:p>
        </p:txBody>
      </p:sp>
      <p:sp>
        <p:nvSpPr>
          <p:cNvPr id="12" name="Text 8"/>
          <p:cNvSpPr/>
          <p:nvPr/>
        </p:nvSpPr>
        <p:spPr>
          <a:xfrm>
            <a:off x="365760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Mandatory Standard</a:t>
            </a:r>
            <a:endParaRPr lang="en-US" sz="1400" dirty="0"/>
          </a:p>
        </p:txBody>
      </p:sp>
      <p:sp>
        <p:nvSpPr>
          <p:cNvPr id="13" name="Text 9"/>
          <p:cNvSpPr/>
          <p:nvPr/>
        </p:nvSpPr>
        <p:spPr>
          <a:xfrm>
            <a:off x="3657600" y="4114800"/>
            <a:ext cx="2240280" cy="1097280"/>
          </a:xfrm>
          <a:prstGeom prst="rect">
            <a:avLst/>
          </a:prstGeom>
          <a:noFill/>
          <a:ln/>
        </p:spPr>
        <p:txBody>
          <a:bodyPr wrap="square" lIns="0" tIns="0" rIns="0" bIns="0" rtlCol="0" anchor="ctr"/>
          <a:lstStyle/>
          <a:p>
            <a:pPr marL="0" indent="0">
              <a:lnSpc>
                <a:spcPct val="115000"/>
              </a:lnSpc>
              <a:buNone/>
            </a:pPr>
            <a:r>
              <a:rPr lang="en-US" dirty="0">
                <a:solidFill>
                  <a:srgbClr val="FFFF00"/>
                </a:solidFill>
                <a:latin typeface="Calibri" pitchFamily="34" charset="0"/>
                <a:ea typeface="Calibri" pitchFamily="34" charset="-122"/>
                <a:cs typeface="Calibri" pitchFamily="34" charset="-120"/>
              </a:rPr>
              <a:t>Disclosure of Accounting Policies applies to all entities</a:t>
            </a:r>
            <a:endParaRPr lang="en-US" dirty="0">
              <a:solidFill>
                <a:srgbClr val="FFFF00"/>
              </a:solidFill>
            </a:endParaRPr>
          </a:p>
        </p:txBody>
      </p:sp>
      <p:sp>
        <p:nvSpPr>
          <p:cNvPr id="14" name="Shape 10"/>
          <p:cNvSpPr/>
          <p:nvPr/>
        </p:nvSpPr>
        <p:spPr>
          <a:xfrm>
            <a:off x="6309360" y="1737360"/>
            <a:ext cx="2697480" cy="3566160"/>
          </a:xfrm>
          <a:prstGeom prst="roundRect">
            <a:avLst>
              <a:gd name="adj" fmla="val 4068"/>
            </a:avLst>
          </a:prstGeom>
          <a:solidFill>
            <a:srgbClr val="263275"/>
          </a:solidFill>
          <a:ln/>
        </p:spPr>
      </p:sp>
      <p:pic>
        <p:nvPicPr>
          <p:cNvPr id="15" name="Image 2" descr="/home/claude/propfs/icon_clipboard_white.png"/>
          <p:cNvPicPr>
            <a:picLocks noChangeAspect="1"/>
          </p:cNvPicPr>
          <p:nvPr/>
        </p:nvPicPr>
        <p:blipFill>
          <a:blip r:embed="rId5"/>
          <a:stretch>
            <a:fillRect/>
          </a:stretch>
        </p:blipFill>
        <p:spPr>
          <a:xfrm>
            <a:off x="6537960" y="2011680"/>
            <a:ext cx="502920" cy="502920"/>
          </a:xfrm>
          <a:prstGeom prst="rect">
            <a:avLst/>
          </a:prstGeom>
        </p:spPr>
      </p:pic>
      <p:sp>
        <p:nvSpPr>
          <p:cNvPr id="16" name="Text 11"/>
          <p:cNvSpPr/>
          <p:nvPr/>
        </p:nvSpPr>
        <p:spPr>
          <a:xfrm>
            <a:off x="6537960" y="2697480"/>
            <a:ext cx="2240280" cy="822960"/>
          </a:xfrm>
          <a:prstGeom prst="rect">
            <a:avLst/>
          </a:prstGeom>
          <a:noFill/>
          <a:ln/>
        </p:spPr>
        <p:txBody>
          <a:bodyPr wrap="square" lIns="0" tIns="0" rIns="0" bIns="0" rtlCol="0" anchor="ctr"/>
          <a:lstStyle/>
          <a:p>
            <a:pPr marL="0" indent="0">
              <a:buNone/>
            </a:pPr>
            <a:r>
              <a:rPr lang="en-US" sz="3000" b="1" dirty="0">
                <a:solidFill>
                  <a:srgbClr val="C79A3B"/>
                </a:solidFill>
                <a:latin typeface="Cambria" pitchFamily="34" charset="0"/>
                <a:ea typeface="Cambria" pitchFamily="34" charset="-122"/>
                <a:cs typeface="Cambria" pitchFamily="34" charset="-120"/>
              </a:rPr>
              <a:t>3</a:t>
            </a:r>
            <a:endParaRPr lang="en-US" sz="3000" dirty="0"/>
          </a:p>
        </p:txBody>
      </p:sp>
      <p:sp>
        <p:nvSpPr>
          <p:cNvPr id="17" name="Text 12"/>
          <p:cNvSpPr/>
          <p:nvPr/>
        </p:nvSpPr>
        <p:spPr>
          <a:xfrm>
            <a:off x="653796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Core Statements</a:t>
            </a:r>
            <a:endParaRPr lang="en-US" sz="1400" dirty="0"/>
          </a:p>
        </p:txBody>
      </p:sp>
      <p:sp>
        <p:nvSpPr>
          <p:cNvPr id="18" name="Text 13"/>
          <p:cNvSpPr/>
          <p:nvPr/>
        </p:nvSpPr>
        <p:spPr>
          <a:xfrm>
            <a:off x="6537960" y="4114800"/>
            <a:ext cx="2240280" cy="1097280"/>
          </a:xfrm>
          <a:prstGeom prst="rect">
            <a:avLst/>
          </a:prstGeom>
          <a:noFill/>
          <a:ln/>
        </p:spPr>
        <p:txBody>
          <a:bodyPr wrap="square" lIns="0" tIns="0" rIns="0" bIns="0" rtlCol="0" anchor="ctr"/>
          <a:lstStyle/>
          <a:p>
            <a:pPr marL="0" indent="0">
              <a:lnSpc>
                <a:spcPct val="115000"/>
              </a:lnSpc>
              <a:buNone/>
            </a:pPr>
            <a:r>
              <a:rPr lang="en-US" dirty="0">
                <a:solidFill>
                  <a:srgbClr val="FFFF00"/>
                </a:solidFill>
                <a:latin typeface="Calibri" pitchFamily="34" charset="0"/>
                <a:ea typeface="Calibri" pitchFamily="34" charset="-122"/>
                <a:cs typeface="Calibri" pitchFamily="34" charset="-120"/>
              </a:rPr>
              <a:t>Balance Sheet, P&amp;L, Capital Account</a:t>
            </a:r>
            <a:endParaRPr lang="en-US" dirty="0">
              <a:solidFill>
                <a:srgbClr val="FFFF00"/>
              </a:solidFill>
            </a:endParaRPr>
          </a:p>
        </p:txBody>
      </p:sp>
      <p:sp>
        <p:nvSpPr>
          <p:cNvPr id="19" name="Shape 14"/>
          <p:cNvSpPr/>
          <p:nvPr/>
        </p:nvSpPr>
        <p:spPr>
          <a:xfrm>
            <a:off x="9189720" y="1737360"/>
            <a:ext cx="2697480" cy="3566160"/>
          </a:xfrm>
          <a:prstGeom prst="roundRect">
            <a:avLst>
              <a:gd name="adj" fmla="val 4068"/>
            </a:avLst>
          </a:prstGeom>
          <a:solidFill>
            <a:srgbClr val="263275"/>
          </a:solidFill>
          <a:ln/>
        </p:spPr>
      </p:sp>
      <p:pic>
        <p:nvPicPr>
          <p:cNvPr id="20" name="Image 3" descr="/home/claude/propfs/icon_landmark_white.png"/>
          <p:cNvPicPr>
            <a:picLocks noChangeAspect="1"/>
          </p:cNvPicPr>
          <p:nvPr/>
        </p:nvPicPr>
        <p:blipFill>
          <a:blip r:embed="rId6"/>
          <a:stretch>
            <a:fillRect/>
          </a:stretch>
        </p:blipFill>
        <p:spPr>
          <a:xfrm>
            <a:off x="9418320" y="2011680"/>
            <a:ext cx="502920" cy="502920"/>
          </a:xfrm>
          <a:prstGeom prst="rect">
            <a:avLst/>
          </a:prstGeom>
        </p:spPr>
      </p:pic>
      <p:sp>
        <p:nvSpPr>
          <p:cNvPr id="21" name="Text 15"/>
          <p:cNvSpPr/>
          <p:nvPr/>
        </p:nvSpPr>
        <p:spPr>
          <a:xfrm>
            <a:off x="9418320" y="2697480"/>
            <a:ext cx="2240280" cy="822960"/>
          </a:xfrm>
          <a:prstGeom prst="rect">
            <a:avLst/>
          </a:prstGeom>
          <a:noFill/>
          <a:ln/>
        </p:spPr>
        <p:txBody>
          <a:bodyPr wrap="square" lIns="0" tIns="0" rIns="0" bIns="0" rtlCol="0" anchor="ctr"/>
          <a:lstStyle/>
          <a:p>
            <a:pPr marL="0" indent="0">
              <a:buNone/>
            </a:pPr>
            <a:r>
              <a:rPr lang="en-US" sz="3000" b="1" dirty="0">
                <a:solidFill>
                  <a:srgbClr val="C79A3B"/>
                </a:solidFill>
                <a:latin typeface="Cambria" pitchFamily="34" charset="0"/>
                <a:ea typeface="Cambria" pitchFamily="34" charset="-122"/>
                <a:cs typeface="Cambria" pitchFamily="34" charset="-120"/>
              </a:rPr>
              <a:t>4+</a:t>
            </a:r>
            <a:endParaRPr lang="en-US" sz="3000" dirty="0"/>
          </a:p>
        </p:txBody>
      </p:sp>
      <p:sp>
        <p:nvSpPr>
          <p:cNvPr id="22" name="Text 16"/>
          <p:cNvSpPr/>
          <p:nvPr/>
        </p:nvSpPr>
        <p:spPr>
          <a:xfrm>
            <a:off x="941832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Key Users</a:t>
            </a:r>
            <a:endParaRPr lang="en-US" sz="1400" dirty="0"/>
          </a:p>
        </p:txBody>
      </p:sp>
      <p:sp>
        <p:nvSpPr>
          <p:cNvPr id="23" name="Text 17"/>
          <p:cNvSpPr/>
          <p:nvPr/>
        </p:nvSpPr>
        <p:spPr>
          <a:xfrm>
            <a:off x="9418320" y="4114800"/>
            <a:ext cx="2240280" cy="1097280"/>
          </a:xfrm>
          <a:prstGeom prst="rect">
            <a:avLst/>
          </a:prstGeom>
          <a:noFill/>
          <a:ln/>
        </p:spPr>
        <p:txBody>
          <a:bodyPr wrap="square" lIns="0" tIns="0" rIns="0" bIns="0" rtlCol="0" anchor="ctr"/>
          <a:lstStyle/>
          <a:p>
            <a:pPr marL="0" indent="0">
              <a:lnSpc>
                <a:spcPct val="115000"/>
              </a:lnSpc>
              <a:buNone/>
            </a:pPr>
            <a:r>
              <a:rPr lang="en-US" dirty="0">
                <a:solidFill>
                  <a:srgbClr val="FFFF00"/>
                </a:solidFill>
                <a:latin typeface="Calibri" pitchFamily="34" charset="0"/>
                <a:ea typeface="Calibri" pitchFamily="34" charset="-122"/>
                <a:cs typeface="Calibri" pitchFamily="34" charset="-120"/>
              </a:rPr>
              <a:t>Income Tax, Banks, GST authorities, Proprietor</a:t>
            </a:r>
            <a:endParaRPr lang="en-US" dirty="0">
              <a:solidFill>
                <a:srgbClr val="FFFF00"/>
              </a:solidFill>
            </a:endParaRPr>
          </a:p>
        </p:txBody>
      </p:sp>
      <p:sp>
        <p:nvSpPr>
          <p:cNvPr id="24" name="Text 1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CADCFC"/>
                </a:solidFill>
                <a:latin typeface="Calibri" pitchFamily="34" charset="0"/>
                <a:ea typeface="Calibri" pitchFamily="34" charset="-122"/>
                <a:cs typeface="Calibri" pitchFamily="34" charset="-120"/>
              </a:rPr>
              <a:t>Financial Statements — Proprietorship Concerns</a:t>
            </a:r>
            <a:endParaRPr lang="en-US" sz="900" dirty="0"/>
          </a:p>
        </p:txBody>
      </p:sp>
      <p:sp>
        <p:nvSpPr>
          <p:cNvPr id="25" name="Text 1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2</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3200" b="1" kern="0" spc="200" dirty="0">
                <a:solidFill>
                  <a:srgbClr val="C79A3B"/>
                </a:solidFill>
                <a:latin typeface="Calibri" pitchFamily="34" charset="0"/>
                <a:ea typeface="Calibri" pitchFamily="34" charset="-122"/>
                <a:cs typeface="Calibri" pitchFamily="34" charset="-120"/>
              </a:rPr>
              <a:t>THE FRAMEWORK</a:t>
            </a:r>
            <a:endParaRPr lang="en-US" sz="32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What Governs a Proprietorship's Accounts?</a:t>
            </a:r>
            <a:endParaRPr lang="en-US" sz="2800" dirty="0"/>
          </a:p>
        </p:txBody>
      </p:sp>
      <p:sp>
        <p:nvSpPr>
          <p:cNvPr id="4" name="Text 2"/>
          <p:cNvSpPr/>
          <p:nvPr/>
        </p:nvSpPr>
        <p:spPr>
          <a:xfrm>
            <a:off x="548640" y="1371600"/>
            <a:ext cx="10789920" cy="457200"/>
          </a:xfrm>
          <a:prstGeom prst="rect">
            <a:avLst/>
          </a:prstGeom>
          <a:noFill/>
          <a:ln/>
        </p:spPr>
        <p:txBody>
          <a:bodyPr wrap="square" lIns="0" tIns="0" rIns="0" bIns="0" rtlCol="0" anchor="ctr"/>
          <a:lstStyle/>
          <a:p>
            <a:pPr marL="0" indent="0">
              <a:buNone/>
            </a:pPr>
            <a:r>
              <a:rPr lang="en-US" dirty="0">
                <a:solidFill>
                  <a:schemeClr val="tx2">
                    <a:lumMod val="75000"/>
                  </a:schemeClr>
                </a:solidFill>
                <a:latin typeface="Calibri" pitchFamily="34" charset="0"/>
                <a:ea typeface="Calibri" pitchFamily="34" charset="-122"/>
                <a:cs typeface="Calibri" pitchFamily="34" charset="-120"/>
              </a:rPr>
              <a:t>A proprietorship is not a separate legal entity under the Companies Act, so Schedule III is not mandatory. However, well-established accounting principles still apply.</a:t>
            </a:r>
            <a:endParaRPr lang="en-US" dirty="0">
              <a:solidFill>
                <a:schemeClr val="tx2">
                  <a:lumMod val="75000"/>
                </a:schemeClr>
              </a:solidFill>
            </a:endParaRPr>
          </a:p>
        </p:txBody>
      </p:sp>
      <p:sp>
        <p:nvSpPr>
          <p:cNvPr id="5" name="Shape 3"/>
          <p:cNvSpPr/>
          <p:nvPr/>
        </p:nvSpPr>
        <p:spPr>
          <a:xfrm>
            <a:off x="548640" y="2167128"/>
            <a:ext cx="5349240" cy="1965960"/>
          </a:xfrm>
          <a:prstGeom prst="roundRect">
            <a:avLst>
              <a:gd name="adj" fmla="val 4651"/>
            </a:avLst>
          </a:prstGeom>
          <a:solidFill>
            <a:srgbClr val="F4F6FB"/>
          </a:solidFill>
          <a:ln/>
        </p:spPr>
      </p:sp>
      <p:pic>
        <p:nvPicPr>
          <p:cNvPr id="6" name="Image 0" descr="/home/claude/propfs/icon_bookopen_navy.png"/>
          <p:cNvPicPr>
            <a:picLocks noChangeAspect="1"/>
          </p:cNvPicPr>
          <p:nvPr/>
        </p:nvPicPr>
        <p:blipFill>
          <a:blip r:embed="rId3"/>
          <a:stretch>
            <a:fillRect/>
          </a:stretch>
        </p:blipFill>
        <p:spPr>
          <a:xfrm>
            <a:off x="777240" y="2286000"/>
            <a:ext cx="411480" cy="411480"/>
          </a:xfrm>
          <a:prstGeom prst="rect">
            <a:avLst/>
          </a:prstGeom>
        </p:spPr>
      </p:pic>
      <p:sp>
        <p:nvSpPr>
          <p:cNvPr id="7" name="Text 4"/>
          <p:cNvSpPr/>
          <p:nvPr/>
        </p:nvSpPr>
        <p:spPr>
          <a:xfrm>
            <a:off x="1371600" y="2258568"/>
            <a:ext cx="4343400" cy="457200"/>
          </a:xfrm>
          <a:prstGeom prst="rect">
            <a:avLst/>
          </a:prstGeom>
          <a:noFill/>
          <a:ln/>
        </p:spPr>
        <p:txBody>
          <a:bodyPr wrap="square" lIns="0" tIns="0" rIns="0" bIns="0" rtlCol="0" anchor="t"/>
          <a:lstStyle/>
          <a:p>
            <a:pPr marL="0" indent="0">
              <a:buNone/>
            </a:pPr>
            <a:r>
              <a:rPr lang="en-US" sz="1400" b="1" dirty="0">
                <a:solidFill>
                  <a:srgbClr val="1E2761"/>
                </a:solidFill>
                <a:latin typeface="Calibri" pitchFamily="34" charset="0"/>
                <a:ea typeface="Calibri" pitchFamily="34" charset="-122"/>
                <a:cs typeface="Calibri" pitchFamily="34" charset="-120"/>
              </a:rPr>
              <a:t>Accounting Standards (AS)</a:t>
            </a:r>
            <a:endParaRPr lang="en-US" sz="1400" dirty="0"/>
          </a:p>
        </p:txBody>
      </p:sp>
      <p:sp>
        <p:nvSpPr>
          <p:cNvPr id="8" name="Text 5"/>
          <p:cNvSpPr/>
          <p:nvPr/>
        </p:nvSpPr>
        <p:spPr>
          <a:xfrm>
            <a:off x="777240" y="2697480"/>
            <a:ext cx="4892040" cy="109728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ICAI's AS 1 to AS 29 apply based on the entity's classification as Level I, II or III non-corporate entity; smaller proprietorships get certain disclosure relaxations.</a:t>
            </a:r>
            <a:endParaRPr lang="en-US" dirty="0"/>
          </a:p>
        </p:txBody>
      </p:sp>
      <p:sp>
        <p:nvSpPr>
          <p:cNvPr id="9" name="Shape 6"/>
          <p:cNvSpPr/>
          <p:nvPr/>
        </p:nvSpPr>
        <p:spPr>
          <a:xfrm>
            <a:off x="6080760" y="2057400"/>
            <a:ext cx="5349240" cy="1965960"/>
          </a:xfrm>
          <a:prstGeom prst="roundRect">
            <a:avLst>
              <a:gd name="adj" fmla="val 4651"/>
            </a:avLst>
          </a:prstGeom>
          <a:solidFill>
            <a:srgbClr val="F4F6FB"/>
          </a:solidFill>
          <a:ln/>
        </p:spPr>
      </p:sp>
      <p:pic>
        <p:nvPicPr>
          <p:cNvPr id="10" name="Image 1" descr="/home/claude/propfs/icon_balance_navy.png"/>
          <p:cNvPicPr>
            <a:picLocks noChangeAspect="1"/>
          </p:cNvPicPr>
          <p:nvPr/>
        </p:nvPicPr>
        <p:blipFill>
          <a:blip r:embed="rId4"/>
          <a:stretch>
            <a:fillRect/>
          </a:stretch>
        </p:blipFill>
        <p:spPr>
          <a:xfrm>
            <a:off x="6309360" y="2286000"/>
            <a:ext cx="411480" cy="411480"/>
          </a:xfrm>
          <a:prstGeom prst="rect">
            <a:avLst/>
          </a:prstGeom>
        </p:spPr>
      </p:pic>
      <p:sp>
        <p:nvSpPr>
          <p:cNvPr id="11" name="Text 7"/>
          <p:cNvSpPr/>
          <p:nvPr/>
        </p:nvSpPr>
        <p:spPr>
          <a:xfrm>
            <a:off x="6903720" y="2258568"/>
            <a:ext cx="4343400" cy="457200"/>
          </a:xfrm>
          <a:prstGeom prst="rect">
            <a:avLst/>
          </a:prstGeom>
          <a:noFill/>
          <a:ln/>
        </p:spPr>
        <p:txBody>
          <a:bodyPr wrap="square" lIns="0" tIns="0" rIns="0" bIns="0" rtlCol="0" anchor="t"/>
          <a:lstStyle/>
          <a:p>
            <a:pPr marL="0" indent="0">
              <a:buNone/>
            </a:pPr>
            <a:r>
              <a:rPr lang="en-US" sz="1400" b="1" dirty="0">
                <a:solidFill>
                  <a:srgbClr val="1E2761"/>
                </a:solidFill>
                <a:latin typeface="Calibri" pitchFamily="34" charset="0"/>
                <a:ea typeface="Calibri" pitchFamily="34" charset="-122"/>
                <a:cs typeface="Calibri" pitchFamily="34" charset="-120"/>
              </a:rPr>
              <a:t>AS 1 — Disclosure of Accounting Policies</a:t>
            </a:r>
            <a:endParaRPr lang="en-US" sz="1400" dirty="0"/>
          </a:p>
        </p:txBody>
      </p:sp>
      <p:sp>
        <p:nvSpPr>
          <p:cNvPr id="12" name="Text 8"/>
          <p:cNvSpPr/>
          <p:nvPr/>
        </p:nvSpPr>
        <p:spPr>
          <a:xfrm>
            <a:off x="6309360" y="2834640"/>
            <a:ext cx="4892040" cy="109728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Mandatory for every entity irrespective of size — requires disclosure of all significant accounting policies used in preparing the statements.</a:t>
            </a:r>
            <a:endParaRPr lang="en-US" dirty="0"/>
          </a:p>
        </p:txBody>
      </p:sp>
      <p:sp>
        <p:nvSpPr>
          <p:cNvPr id="13" name="Shape 9"/>
          <p:cNvSpPr/>
          <p:nvPr/>
        </p:nvSpPr>
        <p:spPr>
          <a:xfrm>
            <a:off x="548640" y="4160520"/>
            <a:ext cx="5349240" cy="1965960"/>
          </a:xfrm>
          <a:prstGeom prst="roundRect">
            <a:avLst>
              <a:gd name="adj" fmla="val 4651"/>
            </a:avLst>
          </a:prstGeom>
          <a:solidFill>
            <a:srgbClr val="F4F6FB"/>
          </a:solidFill>
          <a:ln/>
        </p:spPr>
      </p:sp>
      <p:pic>
        <p:nvPicPr>
          <p:cNvPr id="14" name="Image 2" descr="/home/claude/propfs/icon_landmark_navy.png"/>
          <p:cNvPicPr>
            <a:picLocks noChangeAspect="1"/>
          </p:cNvPicPr>
          <p:nvPr/>
        </p:nvPicPr>
        <p:blipFill>
          <a:blip r:embed="rId5"/>
          <a:stretch>
            <a:fillRect/>
          </a:stretch>
        </p:blipFill>
        <p:spPr>
          <a:xfrm>
            <a:off x="777240" y="4389120"/>
            <a:ext cx="411480" cy="411480"/>
          </a:xfrm>
          <a:prstGeom prst="rect">
            <a:avLst/>
          </a:prstGeom>
        </p:spPr>
      </p:pic>
      <p:sp>
        <p:nvSpPr>
          <p:cNvPr id="15" name="Text 10"/>
          <p:cNvSpPr/>
          <p:nvPr/>
        </p:nvSpPr>
        <p:spPr>
          <a:xfrm>
            <a:off x="1371600" y="4361688"/>
            <a:ext cx="4343400" cy="457200"/>
          </a:xfrm>
          <a:prstGeom prst="rect">
            <a:avLst/>
          </a:prstGeom>
          <a:noFill/>
          <a:ln/>
        </p:spPr>
        <p:txBody>
          <a:bodyPr wrap="square" lIns="0" tIns="0" rIns="0" bIns="0" rtlCol="0" anchor="t"/>
          <a:lstStyle/>
          <a:p>
            <a:pPr marL="0" indent="0">
              <a:buNone/>
            </a:pPr>
            <a:r>
              <a:rPr lang="en-US" sz="1400" b="1" dirty="0">
                <a:solidFill>
                  <a:srgbClr val="1E2761"/>
                </a:solidFill>
                <a:latin typeface="Calibri" pitchFamily="34" charset="0"/>
                <a:ea typeface="Calibri" pitchFamily="34" charset="-122"/>
                <a:cs typeface="Calibri" pitchFamily="34" charset="-120"/>
              </a:rPr>
              <a:t>Income-tax Act, 1961</a:t>
            </a:r>
            <a:endParaRPr lang="en-US" sz="1400" dirty="0"/>
          </a:p>
        </p:txBody>
      </p:sp>
      <p:sp>
        <p:nvSpPr>
          <p:cNvPr id="16" name="Text 11"/>
          <p:cNvSpPr/>
          <p:nvPr/>
        </p:nvSpPr>
        <p:spPr>
          <a:xfrm>
            <a:off x="777240" y="4937760"/>
            <a:ext cx="4892040" cy="109728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Section 44AA (books of account) and Section 44AB (tax audit) prescribe records to be maintained and audited, where applicable.</a:t>
            </a:r>
            <a:endParaRPr lang="en-US" dirty="0"/>
          </a:p>
        </p:txBody>
      </p:sp>
      <p:sp>
        <p:nvSpPr>
          <p:cNvPr id="17" name="Shape 12"/>
          <p:cNvSpPr/>
          <p:nvPr/>
        </p:nvSpPr>
        <p:spPr>
          <a:xfrm>
            <a:off x="6080760" y="4160520"/>
            <a:ext cx="5349240" cy="1965960"/>
          </a:xfrm>
          <a:prstGeom prst="roundRect">
            <a:avLst>
              <a:gd name="adj" fmla="val 4651"/>
            </a:avLst>
          </a:prstGeom>
          <a:solidFill>
            <a:srgbClr val="F4F6FB"/>
          </a:solidFill>
          <a:ln/>
        </p:spPr>
      </p:sp>
      <p:pic>
        <p:nvPicPr>
          <p:cNvPr id="18" name="Image 3" descr="/home/claude/propfs/icon_clipboard_navy.png"/>
          <p:cNvPicPr>
            <a:picLocks noChangeAspect="1"/>
          </p:cNvPicPr>
          <p:nvPr/>
        </p:nvPicPr>
        <p:blipFill>
          <a:blip r:embed="rId6"/>
          <a:stretch>
            <a:fillRect/>
          </a:stretch>
        </p:blipFill>
        <p:spPr>
          <a:xfrm>
            <a:off x="6309360" y="4389120"/>
            <a:ext cx="411480" cy="411480"/>
          </a:xfrm>
          <a:prstGeom prst="rect">
            <a:avLst/>
          </a:prstGeom>
        </p:spPr>
      </p:pic>
      <p:sp>
        <p:nvSpPr>
          <p:cNvPr id="19" name="Text 13"/>
          <p:cNvSpPr/>
          <p:nvPr/>
        </p:nvSpPr>
        <p:spPr>
          <a:xfrm>
            <a:off x="6903720" y="4361688"/>
            <a:ext cx="4343400" cy="457200"/>
          </a:xfrm>
          <a:prstGeom prst="rect">
            <a:avLst/>
          </a:prstGeom>
          <a:noFill/>
          <a:ln/>
        </p:spPr>
        <p:txBody>
          <a:bodyPr wrap="square" lIns="0" tIns="0" rIns="0" bIns="0" rtlCol="0" anchor="t"/>
          <a:lstStyle/>
          <a:p>
            <a:pPr marL="0" indent="0">
              <a:buNone/>
            </a:pPr>
            <a:r>
              <a:rPr lang="en-US" sz="1400" b="1" dirty="0">
                <a:solidFill>
                  <a:srgbClr val="1E2761"/>
                </a:solidFill>
                <a:latin typeface="Calibri" pitchFamily="34" charset="0"/>
                <a:ea typeface="Calibri" pitchFamily="34" charset="-122"/>
                <a:cs typeface="Calibri" pitchFamily="34" charset="-120"/>
              </a:rPr>
              <a:t>ICAI Guidance Note</a:t>
            </a:r>
            <a:endParaRPr lang="en-US" sz="1400" dirty="0"/>
          </a:p>
        </p:txBody>
      </p:sp>
      <p:sp>
        <p:nvSpPr>
          <p:cNvPr id="20" name="Text 14"/>
          <p:cNvSpPr/>
          <p:nvPr/>
        </p:nvSpPr>
        <p:spPr>
          <a:xfrm>
            <a:off x="6309360" y="4937760"/>
            <a:ext cx="4892040" cy="109728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The Guidance Note on Financial Statements of Non-Corporate Entities recommends a Schedule III-like format for consistency and comparability.</a:t>
            </a:r>
            <a:endParaRPr lang="en-US" dirty="0"/>
          </a:p>
        </p:txBody>
      </p:sp>
      <p:sp>
        <p:nvSpPr>
          <p:cNvPr id="21" name="Text 15"/>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Financial Statements — Proprietorship Concerns</a:t>
            </a:r>
            <a:endParaRPr lang="en-US" sz="900" dirty="0"/>
          </a:p>
        </p:txBody>
      </p:sp>
      <p:sp>
        <p:nvSpPr>
          <p:cNvPr id="22" name="Text 16"/>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3</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STRUCTURE</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Components of the Financial Statements</a:t>
            </a:r>
            <a:endParaRPr lang="en-US" sz="2800" dirty="0"/>
          </a:p>
        </p:txBody>
      </p:sp>
      <p:sp>
        <p:nvSpPr>
          <p:cNvPr id="4" name="Shape 2"/>
          <p:cNvSpPr/>
          <p:nvPr/>
        </p:nvSpPr>
        <p:spPr>
          <a:xfrm>
            <a:off x="548640" y="1691640"/>
            <a:ext cx="2651760" cy="4297680"/>
          </a:xfrm>
          <a:prstGeom prst="roundRect">
            <a:avLst>
              <a:gd name="adj" fmla="val 4138"/>
            </a:avLst>
          </a:prstGeom>
          <a:solidFill>
            <a:srgbClr val="FFFFFF"/>
          </a:solidFill>
          <a:ln/>
          <a:effectLst>
            <a:outerShdw blurRad="101600" dist="25400" dir="5400000" algn="bl" rotWithShape="0">
              <a:srgbClr val="999999">
                <a:alpha val="20000"/>
              </a:srgbClr>
            </a:outerShdw>
          </a:effectLst>
        </p:spPr>
      </p:sp>
      <p:sp>
        <p:nvSpPr>
          <p:cNvPr id="5" name="Shape 3"/>
          <p:cNvSpPr/>
          <p:nvPr/>
        </p:nvSpPr>
        <p:spPr>
          <a:xfrm>
            <a:off x="777240" y="1965960"/>
            <a:ext cx="777240" cy="777240"/>
          </a:xfrm>
          <a:prstGeom prst="roundRect">
            <a:avLst>
              <a:gd name="adj" fmla="val 17647"/>
            </a:avLst>
          </a:prstGeom>
          <a:solidFill>
            <a:srgbClr val="1E2761"/>
          </a:solidFill>
          <a:ln/>
        </p:spPr>
      </p:sp>
      <p:pic>
        <p:nvPicPr>
          <p:cNvPr id="6" name="Image 0" descr="/home/claude/propfs/icon_chartpie_white.png"/>
          <p:cNvPicPr>
            <a:picLocks noChangeAspect="1"/>
          </p:cNvPicPr>
          <p:nvPr/>
        </p:nvPicPr>
        <p:blipFill>
          <a:blip r:embed="rId3"/>
          <a:stretch>
            <a:fillRect/>
          </a:stretch>
        </p:blipFill>
        <p:spPr>
          <a:xfrm>
            <a:off x="932688" y="2121408"/>
            <a:ext cx="457200" cy="457200"/>
          </a:xfrm>
          <a:prstGeom prst="rect">
            <a:avLst/>
          </a:prstGeom>
        </p:spPr>
      </p:pic>
      <p:sp>
        <p:nvSpPr>
          <p:cNvPr id="7" name="Text 4"/>
          <p:cNvSpPr/>
          <p:nvPr/>
        </p:nvSpPr>
        <p:spPr>
          <a:xfrm>
            <a:off x="777240" y="2926080"/>
            <a:ext cx="2194560" cy="685800"/>
          </a:xfrm>
          <a:prstGeom prst="rect">
            <a:avLst/>
          </a:prstGeom>
          <a:noFill/>
          <a:ln/>
        </p:spPr>
        <p:txBody>
          <a:bodyPr wrap="square" lIns="0" tIns="0" rIns="0" bIns="0" rtlCol="0" anchor="t"/>
          <a:lstStyle/>
          <a:p>
            <a:pPr marL="0" indent="0">
              <a:lnSpc>
                <a:spcPct val="110000"/>
              </a:lnSpc>
              <a:buNone/>
            </a:pPr>
            <a:r>
              <a:rPr lang="en-US" sz="1500" b="1" dirty="0">
                <a:solidFill>
                  <a:srgbClr val="1E2761"/>
                </a:solidFill>
                <a:latin typeface="Calibri" pitchFamily="34" charset="0"/>
                <a:ea typeface="Calibri" pitchFamily="34" charset="-122"/>
                <a:cs typeface="Calibri" pitchFamily="34" charset="-120"/>
              </a:rPr>
              <a:t>Balance Sheet</a:t>
            </a:r>
            <a:endParaRPr lang="en-US" sz="1500" dirty="0"/>
          </a:p>
        </p:txBody>
      </p:sp>
      <p:sp>
        <p:nvSpPr>
          <p:cNvPr id="8" name="Text 5"/>
          <p:cNvSpPr/>
          <p:nvPr/>
        </p:nvSpPr>
        <p:spPr>
          <a:xfrm>
            <a:off x="777240" y="3657600"/>
            <a:ext cx="2194560" cy="2011680"/>
          </a:xfrm>
          <a:prstGeom prst="rect">
            <a:avLst/>
          </a:prstGeom>
          <a:noFill/>
          <a:ln/>
        </p:spPr>
        <p:txBody>
          <a:bodyPr wrap="square" lIns="0" tIns="0" rIns="0" bIns="0" rtlCol="0" anchor="t"/>
          <a:lstStyle/>
          <a:p>
            <a:pPr marL="0" indent="0">
              <a:lnSpc>
                <a:spcPct val="125000"/>
              </a:lnSpc>
              <a:buNone/>
            </a:pPr>
            <a:r>
              <a:rPr lang="en-US" sz="2000" dirty="0">
                <a:solidFill>
                  <a:srgbClr val="1B1F3B"/>
                </a:solidFill>
                <a:latin typeface="Calibri" pitchFamily="34" charset="0"/>
                <a:ea typeface="Calibri" pitchFamily="34" charset="-122"/>
                <a:cs typeface="Calibri" pitchFamily="34" charset="-120"/>
              </a:rPr>
              <a:t>Statement of assets, liabilities &amp; capital as at the year-end date</a:t>
            </a:r>
            <a:endParaRPr lang="en-US" sz="2000" dirty="0"/>
          </a:p>
        </p:txBody>
      </p:sp>
      <p:sp>
        <p:nvSpPr>
          <p:cNvPr id="9" name="Shape 6"/>
          <p:cNvSpPr/>
          <p:nvPr/>
        </p:nvSpPr>
        <p:spPr>
          <a:xfrm>
            <a:off x="3355848" y="1691640"/>
            <a:ext cx="2651760" cy="4297680"/>
          </a:xfrm>
          <a:prstGeom prst="roundRect">
            <a:avLst>
              <a:gd name="adj" fmla="val 4138"/>
            </a:avLst>
          </a:prstGeom>
          <a:solidFill>
            <a:srgbClr val="FFFFFF"/>
          </a:solidFill>
          <a:ln/>
          <a:effectLst>
            <a:outerShdw blurRad="101600" dist="25400" dir="5400000" algn="bl" rotWithShape="0">
              <a:srgbClr val="999999">
                <a:alpha val="20000"/>
              </a:srgbClr>
            </a:outerShdw>
          </a:effectLst>
        </p:spPr>
      </p:sp>
      <p:sp>
        <p:nvSpPr>
          <p:cNvPr id="10" name="Shape 7"/>
          <p:cNvSpPr/>
          <p:nvPr/>
        </p:nvSpPr>
        <p:spPr>
          <a:xfrm>
            <a:off x="3584448" y="1965960"/>
            <a:ext cx="777240" cy="777240"/>
          </a:xfrm>
          <a:prstGeom prst="roundRect">
            <a:avLst>
              <a:gd name="adj" fmla="val 17647"/>
            </a:avLst>
          </a:prstGeom>
          <a:solidFill>
            <a:srgbClr val="1E2761"/>
          </a:solidFill>
          <a:ln/>
        </p:spPr>
      </p:sp>
      <p:pic>
        <p:nvPicPr>
          <p:cNvPr id="11" name="Image 1" descr="/home/claude/propfs/icon_invoice_white.png"/>
          <p:cNvPicPr>
            <a:picLocks noChangeAspect="1"/>
          </p:cNvPicPr>
          <p:nvPr/>
        </p:nvPicPr>
        <p:blipFill>
          <a:blip r:embed="rId4"/>
          <a:stretch>
            <a:fillRect/>
          </a:stretch>
        </p:blipFill>
        <p:spPr>
          <a:xfrm>
            <a:off x="3739896" y="2121408"/>
            <a:ext cx="457200" cy="457200"/>
          </a:xfrm>
          <a:prstGeom prst="rect">
            <a:avLst/>
          </a:prstGeom>
        </p:spPr>
      </p:pic>
      <p:sp>
        <p:nvSpPr>
          <p:cNvPr id="12" name="Text 8"/>
          <p:cNvSpPr/>
          <p:nvPr/>
        </p:nvSpPr>
        <p:spPr>
          <a:xfrm>
            <a:off x="3584448" y="2926080"/>
            <a:ext cx="2194560" cy="685800"/>
          </a:xfrm>
          <a:prstGeom prst="rect">
            <a:avLst/>
          </a:prstGeom>
          <a:noFill/>
          <a:ln/>
        </p:spPr>
        <p:txBody>
          <a:bodyPr wrap="square" lIns="0" tIns="0" rIns="0" bIns="0" rtlCol="0" anchor="t"/>
          <a:lstStyle/>
          <a:p>
            <a:pPr marL="0" indent="0">
              <a:lnSpc>
                <a:spcPct val="110000"/>
              </a:lnSpc>
              <a:buNone/>
            </a:pPr>
            <a:r>
              <a:rPr lang="en-US" sz="1500" b="1" dirty="0">
                <a:solidFill>
                  <a:srgbClr val="1E2761"/>
                </a:solidFill>
                <a:latin typeface="Calibri" pitchFamily="34" charset="0"/>
                <a:ea typeface="Calibri" pitchFamily="34" charset="-122"/>
                <a:cs typeface="Calibri" pitchFamily="34" charset="-120"/>
              </a:rPr>
              <a:t>Statement of Profit &amp; Loss</a:t>
            </a:r>
            <a:endParaRPr lang="en-US" sz="1500" dirty="0"/>
          </a:p>
        </p:txBody>
      </p:sp>
      <p:sp>
        <p:nvSpPr>
          <p:cNvPr id="13" name="Text 9"/>
          <p:cNvSpPr/>
          <p:nvPr/>
        </p:nvSpPr>
        <p:spPr>
          <a:xfrm>
            <a:off x="3584448" y="3657600"/>
            <a:ext cx="2194560" cy="2011680"/>
          </a:xfrm>
          <a:prstGeom prst="rect">
            <a:avLst/>
          </a:prstGeom>
          <a:noFill/>
          <a:ln/>
        </p:spPr>
        <p:txBody>
          <a:bodyPr wrap="square" lIns="0" tIns="0" rIns="0" bIns="0" rtlCol="0" anchor="t"/>
          <a:lstStyle/>
          <a:p>
            <a:pPr marL="0" indent="0">
              <a:lnSpc>
                <a:spcPct val="125000"/>
              </a:lnSpc>
              <a:buNone/>
            </a:pPr>
            <a:r>
              <a:rPr lang="en-US" sz="2000" dirty="0">
                <a:solidFill>
                  <a:srgbClr val="1B1F3B"/>
                </a:solidFill>
                <a:latin typeface="Calibri" pitchFamily="34" charset="0"/>
                <a:ea typeface="Calibri" pitchFamily="34" charset="-122"/>
                <a:cs typeface="Calibri" pitchFamily="34" charset="-120"/>
              </a:rPr>
              <a:t>Income earned and expenses incurred during the accounting period</a:t>
            </a:r>
            <a:endParaRPr lang="en-US" sz="2000" dirty="0"/>
          </a:p>
        </p:txBody>
      </p:sp>
      <p:sp>
        <p:nvSpPr>
          <p:cNvPr id="14" name="Shape 10"/>
          <p:cNvSpPr/>
          <p:nvPr/>
        </p:nvSpPr>
        <p:spPr>
          <a:xfrm>
            <a:off x="6163056" y="1691640"/>
            <a:ext cx="2651760" cy="4297680"/>
          </a:xfrm>
          <a:prstGeom prst="roundRect">
            <a:avLst>
              <a:gd name="adj" fmla="val 4138"/>
            </a:avLst>
          </a:prstGeom>
          <a:solidFill>
            <a:srgbClr val="FFFFFF"/>
          </a:solidFill>
          <a:ln/>
          <a:effectLst>
            <a:outerShdw blurRad="101600" dist="25400" dir="5400000" algn="bl" rotWithShape="0">
              <a:srgbClr val="999999">
                <a:alpha val="20000"/>
              </a:srgbClr>
            </a:outerShdw>
          </a:effectLst>
        </p:spPr>
      </p:sp>
      <p:sp>
        <p:nvSpPr>
          <p:cNvPr id="15" name="Shape 11"/>
          <p:cNvSpPr/>
          <p:nvPr/>
        </p:nvSpPr>
        <p:spPr>
          <a:xfrm>
            <a:off x="6391656" y="1965960"/>
            <a:ext cx="777240" cy="777240"/>
          </a:xfrm>
          <a:prstGeom prst="roundRect">
            <a:avLst>
              <a:gd name="adj" fmla="val 17647"/>
            </a:avLst>
          </a:prstGeom>
          <a:solidFill>
            <a:srgbClr val="1E2761"/>
          </a:solidFill>
          <a:ln/>
        </p:spPr>
      </p:sp>
      <p:pic>
        <p:nvPicPr>
          <p:cNvPr id="16" name="Image 2" descr="/home/claude/propfs/icon_coins_white.png"/>
          <p:cNvPicPr>
            <a:picLocks noChangeAspect="1"/>
          </p:cNvPicPr>
          <p:nvPr/>
        </p:nvPicPr>
        <p:blipFill>
          <a:blip r:embed="rId5"/>
          <a:stretch>
            <a:fillRect/>
          </a:stretch>
        </p:blipFill>
        <p:spPr>
          <a:xfrm>
            <a:off x="6547104" y="2121408"/>
            <a:ext cx="457200" cy="457200"/>
          </a:xfrm>
          <a:prstGeom prst="rect">
            <a:avLst/>
          </a:prstGeom>
        </p:spPr>
      </p:pic>
      <p:sp>
        <p:nvSpPr>
          <p:cNvPr id="17" name="Text 12"/>
          <p:cNvSpPr/>
          <p:nvPr/>
        </p:nvSpPr>
        <p:spPr>
          <a:xfrm>
            <a:off x="6391656" y="2926080"/>
            <a:ext cx="2194560" cy="685800"/>
          </a:xfrm>
          <a:prstGeom prst="rect">
            <a:avLst/>
          </a:prstGeom>
          <a:noFill/>
          <a:ln/>
        </p:spPr>
        <p:txBody>
          <a:bodyPr wrap="square" lIns="0" tIns="0" rIns="0" bIns="0" rtlCol="0" anchor="t"/>
          <a:lstStyle/>
          <a:p>
            <a:pPr marL="0" indent="0">
              <a:lnSpc>
                <a:spcPct val="110000"/>
              </a:lnSpc>
              <a:buNone/>
            </a:pPr>
            <a:r>
              <a:rPr lang="en-US" sz="1500" b="1" dirty="0">
                <a:solidFill>
                  <a:srgbClr val="1E2761"/>
                </a:solidFill>
                <a:latin typeface="Calibri" pitchFamily="34" charset="0"/>
                <a:ea typeface="Calibri" pitchFamily="34" charset="-122"/>
                <a:cs typeface="Calibri" pitchFamily="34" charset="-120"/>
              </a:rPr>
              <a:t>Capital Account</a:t>
            </a:r>
            <a:endParaRPr lang="en-US" sz="1500" dirty="0"/>
          </a:p>
        </p:txBody>
      </p:sp>
      <p:sp>
        <p:nvSpPr>
          <p:cNvPr id="18" name="Text 13"/>
          <p:cNvSpPr/>
          <p:nvPr/>
        </p:nvSpPr>
        <p:spPr>
          <a:xfrm>
            <a:off x="6391656" y="3657600"/>
            <a:ext cx="2194560" cy="2011680"/>
          </a:xfrm>
          <a:prstGeom prst="rect">
            <a:avLst/>
          </a:prstGeom>
          <a:noFill/>
          <a:ln/>
        </p:spPr>
        <p:txBody>
          <a:bodyPr wrap="square" lIns="0" tIns="0" rIns="0" bIns="0" rtlCol="0" anchor="t"/>
          <a:lstStyle/>
          <a:p>
            <a:pPr marL="0" indent="0">
              <a:lnSpc>
                <a:spcPct val="125000"/>
              </a:lnSpc>
              <a:buNone/>
            </a:pPr>
            <a:r>
              <a:rPr lang="en-US" sz="2000" dirty="0">
                <a:solidFill>
                  <a:srgbClr val="1B1F3B"/>
                </a:solidFill>
                <a:latin typeface="Calibri" pitchFamily="34" charset="0"/>
                <a:ea typeface="Calibri" pitchFamily="34" charset="-122"/>
                <a:cs typeface="Calibri" pitchFamily="34" charset="-120"/>
              </a:rPr>
              <a:t>Opening capital, additions, drawings, share of profit/loss, closing balance</a:t>
            </a:r>
            <a:endParaRPr lang="en-US" sz="2000" dirty="0"/>
          </a:p>
        </p:txBody>
      </p:sp>
      <p:sp>
        <p:nvSpPr>
          <p:cNvPr id="19" name="Shape 14"/>
          <p:cNvSpPr/>
          <p:nvPr/>
        </p:nvSpPr>
        <p:spPr>
          <a:xfrm>
            <a:off x="8970264" y="1691640"/>
            <a:ext cx="2651760" cy="4297680"/>
          </a:xfrm>
          <a:prstGeom prst="roundRect">
            <a:avLst>
              <a:gd name="adj" fmla="val 4138"/>
            </a:avLst>
          </a:prstGeom>
          <a:solidFill>
            <a:srgbClr val="FFFFFF"/>
          </a:solidFill>
          <a:ln/>
          <a:effectLst>
            <a:outerShdw blurRad="101600" dist="25400" dir="5400000" algn="bl" rotWithShape="0">
              <a:srgbClr val="999999">
                <a:alpha val="20000"/>
              </a:srgbClr>
            </a:outerShdw>
          </a:effectLst>
        </p:spPr>
      </p:sp>
      <p:sp>
        <p:nvSpPr>
          <p:cNvPr id="20" name="Shape 15"/>
          <p:cNvSpPr/>
          <p:nvPr/>
        </p:nvSpPr>
        <p:spPr>
          <a:xfrm>
            <a:off x="9198864" y="1965960"/>
            <a:ext cx="777240" cy="777240"/>
          </a:xfrm>
          <a:prstGeom prst="roundRect">
            <a:avLst>
              <a:gd name="adj" fmla="val 17647"/>
            </a:avLst>
          </a:prstGeom>
          <a:solidFill>
            <a:srgbClr val="1E2761"/>
          </a:solidFill>
          <a:ln/>
        </p:spPr>
      </p:sp>
      <p:pic>
        <p:nvPicPr>
          <p:cNvPr id="21" name="Image 3" descr="/home/claude/propfs/icon_bookopen_white.png"/>
          <p:cNvPicPr>
            <a:picLocks noChangeAspect="1"/>
          </p:cNvPicPr>
          <p:nvPr/>
        </p:nvPicPr>
        <p:blipFill>
          <a:blip r:embed="rId6"/>
          <a:stretch>
            <a:fillRect/>
          </a:stretch>
        </p:blipFill>
        <p:spPr>
          <a:xfrm>
            <a:off x="9354312" y="2121408"/>
            <a:ext cx="457200" cy="457200"/>
          </a:xfrm>
          <a:prstGeom prst="rect">
            <a:avLst/>
          </a:prstGeom>
        </p:spPr>
      </p:pic>
      <p:sp>
        <p:nvSpPr>
          <p:cNvPr id="22" name="Text 16"/>
          <p:cNvSpPr/>
          <p:nvPr/>
        </p:nvSpPr>
        <p:spPr>
          <a:xfrm>
            <a:off x="9198864" y="2926080"/>
            <a:ext cx="2194560" cy="685800"/>
          </a:xfrm>
          <a:prstGeom prst="rect">
            <a:avLst/>
          </a:prstGeom>
          <a:noFill/>
          <a:ln/>
        </p:spPr>
        <p:txBody>
          <a:bodyPr wrap="square" lIns="0" tIns="0" rIns="0" bIns="0" rtlCol="0" anchor="t"/>
          <a:lstStyle/>
          <a:p>
            <a:pPr marL="0" indent="0">
              <a:lnSpc>
                <a:spcPct val="110000"/>
              </a:lnSpc>
              <a:buNone/>
            </a:pPr>
            <a:r>
              <a:rPr lang="en-US" sz="1500" b="1" dirty="0">
                <a:solidFill>
                  <a:srgbClr val="1E2761"/>
                </a:solidFill>
                <a:latin typeface="Calibri" pitchFamily="34" charset="0"/>
                <a:ea typeface="Calibri" pitchFamily="34" charset="-122"/>
                <a:cs typeface="Calibri" pitchFamily="34" charset="-120"/>
              </a:rPr>
              <a:t>Notes to Accounts</a:t>
            </a:r>
            <a:endParaRPr lang="en-US" sz="1500" dirty="0"/>
          </a:p>
        </p:txBody>
      </p:sp>
      <p:sp>
        <p:nvSpPr>
          <p:cNvPr id="23" name="Text 17"/>
          <p:cNvSpPr/>
          <p:nvPr/>
        </p:nvSpPr>
        <p:spPr>
          <a:xfrm>
            <a:off x="9198864" y="3657600"/>
            <a:ext cx="2194560" cy="2011680"/>
          </a:xfrm>
          <a:prstGeom prst="rect">
            <a:avLst/>
          </a:prstGeom>
          <a:noFill/>
          <a:ln/>
        </p:spPr>
        <p:txBody>
          <a:bodyPr wrap="square" lIns="0" tIns="0" rIns="0" bIns="0" rtlCol="0" anchor="t"/>
          <a:lstStyle/>
          <a:p>
            <a:pPr marL="0" indent="0">
              <a:lnSpc>
                <a:spcPct val="125000"/>
              </a:lnSpc>
              <a:buNone/>
            </a:pPr>
            <a:r>
              <a:rPr lang="en-US" sz="2000" dirty="0">
                <a:solidFill>
                  <a:srgbClr val="1B1F3B"/>
                </a:solidFill>
                <a:latin typeface="Calibri" pitchFamily="34" charset="0"/>
                <a:ea typeface="Calibri" pitchFamily="34" charset="-122"/>
                <a:cs typeface="Calibri" pitchFamily="34" charset="-120"/>
              </a:rPr>
              <a:t>Accounting policies followed and other explanatory disclosures</a:t>
            </a:r>
            <a:endParaRPr lang="en-US" sz="2000" dirty="0"/>
          </a:p>
        </p:txBody>
      </p:sp>
      <p:sp>
        <p:nvSpPr>
          <p:cNvPr id="24" name="Text 1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Financial Statements — Proprietorship Concerns</a:t>
            </a:r>
            <a:endParaRPr lang="en-US" sz="900" dirty="0"/>
          </a:p>
        </p:txBody>
      </p:sp>
      <p:sp>
        <p:nvSpPr>
          <p:cNvPr id="25" name="Text 1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4</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PREPARATION GUIDANCE</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Balance Sheet — Recommended Grouping</a:t>
            </a:r>
            <a:endParaRPr lang="en-US" sz="3200" dirty="0"/>
          </a:p>
        </p:txBody>
      </p:sp>
      <p:sp>
        <p:nvSpPr>
          <p:cNvPr id="4" name="Shape 2"/>
          <p:cNvSpPr/>
          <p:nvPr/>
        </p:nvSpPr>
        <p:spPr>
          <a:xfrm>
            <a:off x="548640" y="1508760"/>
            <a:ext cx="5349240" cy="4572000"/>
          </a:xfrm>
          <a:prstGeom prst="roundRect">
            <a:avLst>
              <a:gd name="adj" fmla="val 2400"/>
            </a:avLst>
          </a:prstGeom>
          <a:solidFill>
            <a:srgbClr val="1E2761"/>
          </a:solidFill>
          <a:ln/>
        </p:spPr>
      </p:sp>
      <p:sp>
        <p:nvSpPr>
          <p:cNvPr id="5" name="Text 3"/>
          <p:cNvSpPr/>
          <p:nvPr/>
        </p:nvSpPr>
        <p:spPr>
          <a:xfrm>
            <a:off x="868680" y="1737360"/>
            <a:ext cx="4754880" cy="365760"/>
          </a:xfrm>
          <a:prstGeom prst="rect">
            <a:avLst/>
          </a:prstGeom>
          <a:noFill/>
          <a:ln/>
        </p:spPr>
        <p:txBody>
          <a:bodyPr wrap="square" lIns="0" tIns="0" rIns="0" bIns="0" rtlCol="0" anchor="ctr"/>
          <a:lstStyle/>
          <a:p>
            <a:pPr marL="0" indent="0">
              <a:buNone/>
            </a:pPr>
            <a:r>
              <a:rPr lang="en-US" b="1" kern="0" spc="100" dirty="0">
                <a:solidFill>
                  <a:srgbClr val="C79A3B"/>
                </a:solidFill>
                <a:latin typeface="Calibri" pitchFamily="34" charset="0"/>
                <a:ea typeface="Calibri" pitchFamily="34" charset="-122"/>
                <a:cs typeface="Calibri" pitchFamily="34" charset="-120"/>
              </a:rPr>
              <a:t>SOURCES OF FUNDS</a:t>
            </a:r>
            <a:endParaRPr lang="en-US" dirty="0"/>
          </a:p>
        </p:txBody>
      </p:sp>
      <p:sp>
        <p:nvSpPr>
          <p:cNvPr id="6" name="Shape 4"/>
          <p:cNvSpPr/>
          <p:nvPr/>
        </p:nvSpPr>
        <p:spPr>
          <a:xfrm>
            <a:off x="868680" y="2340864"/>
            <a:ext cx="91440" cy="91440"/>
          </a:xfrm>
          <a:prstGeom prst="ellipse">
            <a:avLst/>
          </a:prstGeom>
          <a:solidFill>
            <a:srgbClr val="C79A3B"/>
          </a:solidFill>
          <a:ln/>
        </p:spPr>
      </p:sp>
      <p:sp>
        <p:nvSpPr>
          <p:cNvPr id="7" name="Text 5"/>
          <p:cNvSpPr/>
          <p:nvPr/>
        </p:nvSpPr>
        <p:spPr>
          <a:xfrm>
            <a:off x="1097280" y="2176272"/>
            <a:ext cx="4663440" cy="777240"/>
          </a:xfrm>
          <a:prstGeom prst="rect">
            <a:avLst/>
          </a:prstGeom>
          <a:noFill/>
          <a:ln/>
        </p:spPr>
        <p:txBody>
          <a:bodyPr wrap="square" lIns="0" tIns="0" rIns="0" bIns="0" rtlCol="0" anchor="t"/>
          <a:lstStyle/>
          <a:p>
            <a:pPr marL="0" indent="0">
              <a:lnSpc>
                <a:spcPct val="120000"/>
              </a:lnSpc>
              <a:buNone/>
            </a:pPr>
            <a:r>
              <a:rPr lang="en-US" dirty="0">
                <a:solidFill>
                  <a:srgbClr val="FFFFFF"/>
                </a:solidFill>
                <a:latin typeface="Calibri" pitchFamily="34" charset="0"/>
                <a:ea typeface="Calibri" pitchFamily="34" charset="-122"/>
                <a:cs typeface="Calibri" pitchFamily="34" charset="-120"/>
              </a:rPr>
              <a:t>Proprietor's Capital Account (closing balance)</a:t>
            </a:r>
            <a:endParaRPr lang="en-US" dirty="0"/>
          </a:p>
        </p:txBody>
      </p:sp>
      <p:sp>
        <p:nvSpPr>
          <p:cNvPr id="8" name="Shape 6"/>
          <p:cNvSpPr/>
          <p:nvPr/>
        </p:nvSpPr>
        <p:spPr>
          <a:xfrm>
            <a:off x="868680" y="3163824"/>
            <a:ext cx="91440" cy="91440"/>
          </a:xfrm>
          <a:prstGeom prst="ellipse">
            <a:avLst/>
          </a:prstGeom>
          <a:solidFill>
            <a:srgbClr val="C79A3B"/>
          </a:solidFill>
          <a:ln/>
        </p:spPr>
      </p:sp>
      <p:sp>
        <p:nvSpPr>
          <p:cNvPr id="9" name="Text 7"/>
          <p:cNvSpPr/>
          <p:nvPr/>
        </p:nvSpPr>
        <p:spPr>
          <a:xfrm>
            <a:off x="1097280" y="2999232"/>
            <a:ext cx="4663440" cy="777240"/>
          </a:xfrm>
          <a:prstGeom prst="rect">
            <a:avLst/>
          </a:prstGeom>
          <a:noFill/>
          <a:ln/>
        </p:spPr>
        <p:txBody>
          <a:bodyPr wrap="square" lIns="0" tIns="0" rIns="0" bIns="0" rtlCol="0" anchor="t"/>
          <a:lstStyle/>
          <a:p>
            <a:pPr marL="0" indent="0">
              <a:lnSpc>
                <a:spcPct val="120000"/>
              </a:lnSpc>
              <a:buNone/>
            </a:pPr>
            <a:r>
              <a:rPr lang="en-US" dirty="0">
                <a:solidFill>
                  <a:srgbClr val="FFFFFF"/>
                </a:solidFill>
                <a:latin typeface="Calibri" pitchFamily="34" charset="0"/>
                <a:ea typeface="Calibri" pitchFamily="34" charset="-122"/>
                <a:cs typeface="Calibri" pitchFamily="34" charset="-120"/>
              </a:rPr>
              <a:t>Reserves, if any, carried in the business</a:t>
            </a:r>
            <a:endParaRPr lang="en-US" dirty="0"/>
          </a:p>
        </p:txBody>
      </p:sp>
      <p:sp>
        <p:nvSpPr>
          <p:cNvPr id="10" name="Shape 8"/>
          <p:cNvSpPr/>
          <p:nvPr/>
        </p:nvSpPr>
        <p:spPr>
          <a:xfrm>
            <a:off x="868680" y="3986784"/>
            <a:ext cx="91440" cy="91440"/>
          </a:xfrm>
          <a:prstGeom prst="ellipse">
            <a:avLst/>
          </a:prstGeom>
          <a:solidFill>
            <a:srgbClr val="C79A3B"/>
          </a:solidFill>
          <a:ln/>
        </p:spPr>
      </p:sp>
      <p:sp>
        <p:nvSpPr>
          <p:cNvPr id="11" name="Text 9"/>
          <p:cNvSpPr/>
          <p:nvPr/>
        </p:nvSpPr>
        <p:spPr>
          <a:xfrm>
            <a:off x="1097280" y="3822192"/>
            <a:ext cx="4663440" cy="777240"/>
          </a:xfrm>
          <a:prstGeom prst="rect">
            <a:avLst/>
          </a:prstGeom>
          <a:noFill/>
          <a:ln/>
        </p:spPr>
        <p:txBody>
          <a:bodyPr wrap="square" lIns="0" tIns="0" rIns="0" bIns="0" rtlCol="0" anchor="t"/>
          <a:lstStyle/>
          <a:p>
            <a:pPr marL="0" indent="0">
              <a:lnSpc>
                <a:spcPct val="120000"/>
              </a:lnSpc>
              <a:buNone/>
            </a:pPr>
            <a:r>
              <a:rPr lang="en-US" dirty="0">
                <a:solidFill>
                  <a:srgbClr val="FFFFFF"/>
                </a:solidFill>
                <a:latin typeface="Calibri" pitchFamily="34" charset="0"/>
                <a:ea typeface="Calibri" pitchFamily="34" charset="-122"/>
                <a:cs typeface="Calibri" pitchFamily="34" charset="-120"/>
              </a:rPr>
              <a:t>Long-term borrowings (term loans, vehicle loans)</a:t>
            </a:r>
            <a:endParaRPr lang="en-US" dirty="0"/>
          </a:p>
        </p:txBody>
      </p:sp>
      <p:sp>
        <p:nvSpPr>
          <p:cNvPr id="12" name="Shape 10"/>
          <p:cNvSpPr/>
          <p:nvPr/>
        </p:nvSpPr>
        <p:spPr>
          <a:xfrm>
            <a:off x="868680" y="4809744"/>
            <a:ext cx="91440" cy="91440"/>
          </a:xfrm>
          <a:prstGeom prst="ellipse">
            <a:avLst/>
          </a:prstGeom>
          <a:solidFill>
            <a:srgbClr val="C79A3B"/>
          </a:solidFill>
          <a:ln/>
        </p:spPr>
      </p:sp>
      <p:sp>
        <p:nvSpPr>
          <p:cNvPr id="13" name="Text 11"/>
          <p:cNvSpPr/>
          <p:nvPr/>
        </p:nvSpPr>
        <p:spPr>
          <a:xfrm>
            <a:off x="1097280" y="4645152"/>
            <a:ext cx="4663440" cy="777240"/>
          </a:xfrm>
          <a:prstGeom prst="rect">
            <a:avLst/>
          </a:prstGeom>
          <a:noFill/>
          <a:ln/>
        </p:spPr>
        <p:txBody>
          <a:bodyPr wrap="square" lIns="0" tIns="0" rIns="0" bIns="0" rtlCol="0" anchor="t"/>
          <a:lstStyle/>
          <a:p>
            <a:pPr marL="0" indent="0">
              <a:lnSpc>
                <a:spcPct val="120000"/>
              </a:lnSpc>
              <a:buNone/>
            </a:pPr>
            <a:r>
              <a:rPr lang="en-US" dirty="0">
                <a:solidFill>
                  <a:srgbClr val="FFFFFF"/>
                </a:solidFill>
                <a:latin typeface="Calibri" pitchFamily="34" charset="0"/>
                <a:ea typeface="Calibri" pitchFamily="34" charset="-122"/>
                <a:cs typeface="Calibri" pitchFamily="34" charset="-120"/>
              </a:rPr>
              <a:t>Long-term provisions</a:t>
            </a:r>
            <a:endParaRPr lang="en-US" dirty="0"/>
          </a:p>
        </p:txBody>
      </p:sp>
      <p:sp>
        <p:nvSpPr>
          <p:cNvPr id="14" name="Shape 12"/>
          <p:cNvSpPr/>
          <p:nvPr/>
        </p:nvSpPr>
        <p:spPr>
          <a:xfrm>
            <a:off x="868680" y="5632704"/>
            <a:ext cx="91440" cy="91440"/>
          </a:xfrm>
          <a:prstGeom prst="ellipse">
            <a:avLst/>
          </a:prstGeom>
          <a:solidFill>
            <a:srgbClr val="C79A3B"/>
          </a:solidFill>
          <a:ln/>
        </p:spPr>
      </p:sp>
      <p:sp>
        <p:nvSpPr>
          <p:cNvPr id="15" name="Text 13"/>
          <p:cNvSpPr/>
          <p:nvPr/>
        </p:nvSpPr>
        <p:spPr>
          <a:xfrm>
            <a:off x="1097280" y="5468112"/>
            <a:ext cx="4663440" cy="777240"/>
          </a:xfrm>
          <a:prstGeom prst="rect">
            <a:avLst/>
          </a:prstGeom>
          <a:noFill/>
          <a:ln/>
        </p:spPr>
        <p:txBody>
          <a:bodyPr wrap="square" lIns="0" tIns="0" rIns="0" bIns="0" rtlCol="0" anchor="t"/>
          <a:lstStyle/>
          <a:p>
            <a:pPr marL="0" indent="0">
              <a:lnSpc>
                <a:spcPct val="120000"/>
              </a:lnSpc>
              <a:buNone/>
            </a:pPr>
            <a:r>
              <a:rPr lang="en-US" dirty="0">
                <a:solidFill>
                  <a:srgbClr val="FFFFFF"/>
                </a:solidFill>
                <a:latin typeface="Calibri" pitchFamily="34" charset="0"/>
                <a:ea typeface="Calibri" pitchFamily="34" charset="-122"/>
                <a:cs typeface="Calibri" pitchFamily="34" charset="-120"/>
              </a:rPr>
              <a:t>Current liabilities — trade payables, short-term loans (CC/OD), statutory dues (GST, TDS payable), other payables</a:t>
            </a:r>
            <a:endParaRPr lang="en-US" dirty="0"/>
          </a:p>
        </p:txBody>
      </p:sp>
      <p:sp>
        <p:nvSpPr>
          <p:cNvPr id="16" name="Shape 14"/>
          <p:cNvSpPr/>
          <p:nvPr/>
        </p:nvSpPr>
        <p:spPr>
          <a:xfrm>
            <a:off x="6217920" y="1508760"/>
            <a:ext cx="5394960" cy="4572000"/>
          </a:xfrm>
          <a:prstGeom prst="roundRect">
            <a:avLst>
              <a:gd name="adj" fmla="val 2400"/>
            </a:avLst>
          </a:prstGeom>
          <a:solidFill>
            <a:srgbClr val="F4F6FB"/>
          </a:solidFill>
          <a:ln/>
        </p:spPr>
      </p:sp>
      <p:sp>
        <p:nvSpPr>
          <p:cNvPr id="17" name="Text 15"/>
          <p:cNvSpPr/>
          <p:nvPr/>
        </p:nvSpPr>
        <p:spPr>
          <a:xfrm>
            <a:off x="6537960" y="1737360"/>
            <a:ext cx="4754880" cy="365760"/>
          </a:xfrm>
          <a:prstGeom prst="rect">
            <a:avLst/>
          </a:prstGeom>
          <a:noFill/>
          <a:ln/>
        </p:spPr>
        <p:txBody>
          <a:bodyPr wrap="square" lIns="0" tIns="0" rIns="0" bIns="0" rtlCol="0" anchor="ctr"/>
          <a:lstStyle/>
          <a:p>
            <a:pPr marL="0" indent="0">
              <a:buNone/>
            </a:pPr>
            <a:r>
              <a:rPr lang="en-US" b="1" kern="0" spc="100" dirty="0">
                <a:solidFill>
                  <a:srgbClr val="1E2761"/>
                </a:solidFill>
                <a:latin typeface="Calibri" pitchFamily="34" charset="0"/>
                <a:ea typeface="Calibri" pitchFamily="34" charset="-122"/>
                <a:cs typeface="Calibri" pitchFamily="34" charset="-120"/>
              </a:rPr>
              <a:t>APPLICATION OF FUNDS</a:t>
            </a:r>
            <a:endParaRPr lang="en-US" dirty="0"/>
          </a:p>
        </p:txBody>
      </p:sp>
      <p:sp>
        <p:nvSpPr>
          <p:cNvPr id="18" name="Shape 16"/>
          <p:cNvSpPr/>
          <p:nvPr/>
        </p:nvSpPr>
        <p:spPr>
          <a:xfrm>
            <a:off x="6537960" y="2340864"/>
            <a:ext cx="91440" cy="91440"/>
          </a:xfrm>
          <a:prstGeom prst="ellipse">
            <a:avLst/>
          </a:prstGeom>
          <a:solidFill>
            <a:srgbClr val="C79A3B"/>
          </a:solidFill>
          <a:ln/>
        </p:spPr>
      </p:sp>
      <p:sp>
        <p:nvSpPr>
          <p:cNvPr id="19" name="Text 17"/>
          <p:cNvSpPr/>
          <p:nvPr/>
        </p:nvSpPr>
        <p:spPr>
          <a:xfrm>
            <a:off x="6766560" y="2176272"/>
            <a:ext cx="4709160" cy="7772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Fixed assets — gross block, accumulated depreciation, net block</a:t>
            </a:r>
            <a:endParaRPr lang="en-US" dirty="0"/>
          </a:p>
        </p:txBody>
      </p:sp>
      <p:sp>
        <p:nvSpPr>
          <p:cNvPr id="20" name="Shape 18"/>
          <p:cNvSpPr/>
          <p:nvPr/>
        </p:nvSpPr>
        <p:spPr>
          <a:xfrm>
            <a:off x="6537960" y="3163824"/>
            <a:ext cx="91440" cy="91440"/>
          </a:xfrm>
          <a:prstGeom prst="ellipse">
            <a:avLst/>
          </a:prstGeom>
          <a:solidFill>
            <a:srgbClr val="C79A3B"/>
          </a:solidFill>
          <a:ln/>
        </p:spPr>
      </p:sp>
      <p:sp>
        <p:nvSpPr>
          <p:cNvPr id="21" name="Text 19"/>
          <p:cNvSpPr/>
          <p:nvPr/>
        </p:nvSpPr>
        <p:spPr>
          <a:xfrm>
            <a:off x="6766560" y="2999232"/>
            <a:ext cx="4709160" cy="7772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Non-current investments, if any</a:t>
            </a:r>
            <a:endParaRPr lang="en-US" dirty="0"/>
          </a:p>
        </p:txBody>
      </p:sp>
      <p:sp>
        <p:nvSpPr>
          <p:cNvPr id="22" name="Shape 20"/>
          <p:cNvSpPr/>
          <p:nvPr/>
        </p:nvSpPr>
        <p:spPr>
          <a:xfrm>
            <a:off x="6537960" y="3986784"/>
            <a:ext cx="91440" cy="91440"/>
          </a:xfrm>
          <a:prstGeom prst="ellipse">
            <a:avLst/>
          </a:prstGeom>
          <a:solidFill>
            <a:srgbClr val="C79A3B"/>
          </a:solidFill>
          <a:ln/>
        </p:spPr>
      </p:sp>
      <p:sp>
        <p:nvSpPr>
          <p:cNvPr id="23" name="Text 21"/>
          <p:cNvSpPr/>
          <p:nvPr/>
        </p:nvSpPr>
        <p:spPr>
          <a:xfrm>
            <a:off x="6766560" y="3822192"/>
            <a:ext cx="4709160" cy="7772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Long-term loans &amp; advances given</a:t>
            </a:r>
            <a:endParaRPr lang="en-US" dirty="0"/>
          </a:p>
        </p:txBody>
      </p:sp>
      <p:sp>
        <p:nvSpPr>
          <p:cNvPr id="24" name="Shape 22"/>
          <p:cNvSpPr/>
          <p:nvPr/>
        </p:nvSpPr>
        <p:spPr>
          <a:xfrm>
            <a:off x="6537960" y="4809744"/>
            <a:ext cx="91440" cy="91440"/>
          </a:xfrm>
          <a:prstGeom prst="ellipse">
            <a:avLst/>
          </a:prstGeom>
          <a:solidFill>
            <a:srgbClr val="C79A3B"/>
          </a:solidFill>
          <a:ln/>
        </p:spPr>
      </p:sp>
      <p:sp>
        <p:nvSpPr>
          <p:cNvPr id="25" name="Text 23"/>
          <p:cNvSpPr/>
          <p:nvPr/>
        </p:nvSpPr>
        <p:spPr>
          <a:xfrm>
            <a:off x="6766560" y="4645152"/>
            <a:ext cx="4709160" cy="7772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Inventories, at lower of cost or net realisable value</a:t>
            </a:r>
            <a:endParaRPr lang="en-US" dirty="0"/>
          </a:p>
        </p:txBody>
      </p:sp>
      <p:sp>
        <p:nvSpPr>
          <p:cNvPr id="26" name="Shape 24"/>
          <p:cNvSpPr/>
          <p:nvPr/>
        </p:nvSpPr>
        <p:spPr>
          <a:xfrm>
            <a:off x="6537960" y="5632704"/>
            <a:ext cx="91440" cy="91440"/>
          </a:xfrm>
          <a:prstGeom prst="ellipse">
            <a:avLst/>
          </a:prstGeom>
          <a:solidFill>
            <a:srgbClr val="C79A3B"/>
          </a:solidFill>
          <a:ln/>
        </p:spPr>
      </p:sp>
      <p:sp>
        <p:nvSpPr>
          <p:cNvPr id="27" name="Text 25"/>
          <p:cNvSpPr/>
          <p:nvPr/>
        </p:nvSpPr>
        <p:spPr>
          <a:xfrm>
            <a:off x="6766560" y="5468112"/>
            <a:ext cx="4709160" cy="7772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Trade receivables, cash &amp; bank balances, short-term loans &amp; advances</a:t>
            </a:r>
            <a:endParaRPr lang="en-US" dirty="0"/>
          </a:p>
        </p:txBody>
      </p:sp>
      <p:sp>
        <p:nvSpPr>
          <p:cNvPr id="28" name="Text 26"/>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2000" dirty="0">
                <a:solidFill>
                  <a:srgbClr val="5B6584"/>
                </a:solidFill>
                <a:latin typeface="Calibri" pitchFamily="34" charset="0"/>
                <a:ea typeface="Calibri" pitchFamily="34" charset="-122"/>
                <a:cs typeface="Calibri" pitchFamily="34" charset="-120"/>
              </a:rPr>
              <a:t>Financial Statements — Proprietorship Concerns</a:t>
            </a:r>
            <a:endParaRPr lang="en-US" sz="2000" dirty="0"/>
          </a:p>
        </p:txBody>
      </p:sp>
      <p:sp>
        <p:nvSpPr>
          <p:cNvPr id="29" name="Text 27"/>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5</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000" b="1" kern="0" spc="200" dirty="0">
                <a:solidFill>
                  <a:srgbClr val="C79A3B"/>
                </a:solidFill>
                <a:latin typeface="Calibri" pitchFamily="34" charset="0"/>
                <a:ea typeface="Calibri" pitchFamily="34" charset="-122"/>
                <a:cs typeface="Calibri" pitchFamily="34" charset="-120"/>
              </a:rPr>
              <a:t>PREPARATION GUIDANCE</a:t>
            </a:r>
            <a:endParaRPr lang="en-US" sz="20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000" b="1" dirty="0">
                <a:solidFill>
                  <a:srgbClr val="1B1F3B"/>
                </a:solidFill>
                <a:latin typeface="Cambria" pitchFamily="34" charset="0"/>
                <a:ea typeface="Cambria" pitchFamily="34" charset="-122"/>
                <a:cs typeface="Cambria" pitchFamily="34" charset="-120"/>
              </a:rPr>
              <a:t>Statement of Profit &amp; Loss — Suggested Format</a:t>
            </a:r>
            <a:endParaRPr lang="en-US" sz="2000" dirty="0"/>
          </a:p>
        </p:txBody>
      </p:sp>
      <p:graphicFrame>
        <p:nvGraphicFramePr>
          <p:cNvPr id="7" name="Table 0"/>
          <p:cNvGraphicFramePr>
            <a:graphicFrameLocks noGrp="1"/>
          </p:cNvGraphicFramePr>
          <p:nvPr>
            <p:extLst>
              <p:ext uri="{D42A27DB-BD31-4B8C-83A1-F6EECF244321}">
                <p14:modId xmlns:p14="http://schemas.microsoft.com/office/powerpoint/2010/main" val="1202005427"/>
              </p:ext>
            </p:extLst>
          </p:nvPr>
        </p:nvGraphicFramePr>
        <p:xfrm>
          <a:off x="548640" y="1463040"/>
          <a:ext cx="11064240" cy="4553712"/>
        </p:xfrm>
        <a:graphic>
          <a:graphicData uri="http://schemas.openxmlformats.org/drawingml/2006/table">
            <a:tbl>
              <a:tblPr/>
              <a:tblGrid>
                <a:gridCol w="4206240">
                  <a:extLst>
                    <a:ext uri="{9D8B030D-6E8A-4147-A177-3AD203B41FA5}">
                      <a16:colId xmlns:a16="http://schemas.microsoft.com/office/drawing/2014/main" val="20000"/>
                    </a:ext>
                  </a:extLst>
                </a:gridCol>
                <a:gridCol w="6858000">
                  <a:extLst>
                    <a:ext uri="{9D8B030D-6E8A-4147-A177-3AD203B41FA5}">
                      <a16:colId xmlns:a16="http://schemas.microsoft.com/office/drawing/2014/main" val="20001"/>
                    </a:ext>
                  </a:extLst>
                </a:gridCol>
              </a:tblGrid>
              <a:tr h="457200">
                <a:tc>
                  <a:txBody>
                    <a:bodyPr/>
                    <a:lstStyle/>
                    <a:p>
                      <a:pPr marL="0" indent="0">
                        <a:buNone/>
                      </a:pPr>
                      <a:r>
                        <a:rPr lang="en-US" sz="1800" b="1" dirty="0">
                          <a:solidFill>
                            <a:srgbClr val="FFFFFF"/>
                          </a:solidFill>
                          <a:latin typeface="Calibri" pitchFamily="34" charset="0"/>
                          <a:ea typeface="Calibri" pitchFamily="34" charset="-122"/>
                          <a:cs typeface="Calibri" pitchFamily="34" charset="-120"/>
                        </a:rPr>
                        <a:t>Particulars</a:t>
                      </a:r>
                      <a:endParaRPr lang="en-US" sz="180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tc>
                  <a:txBody>
                    <a:bodyPr/>
                    <a:lstStyle/>
                    <a:p>
                      <a:pPr marL="0" indent="0">
                        <a:buNone/>
                      </a:pPr>
                      <a:r>
                        <a:rPr lang="en-US" sz="1800" b="1" dirty="0">
                          <a:solidFill>
                            <a:srgbClr val="FFFFFF"/>
                          </a:solidFill>
                          <a:latin typeface="Calibri" pitchFamily="34" charset="0"/>
                          <a:ea typeface="Calibri" pitchFamily="34" charset="-122"/>
                          <a:cs typeface="Calibri" pitchFamily="34" charset="-120"/>
                        </a:rPr>
                        <a:t>Includes</a:t>
                      </a:r>
                      <a:endParaRPr lang="en-US" sz="180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512064">
                <a:tc>
                  <a:txBody>
                    <a:bodyPr/>
                    <a:lstStyle/>
                    <a:p>
                      <a:pPr marL="0" indent="0">
                        <a:buNone/>
                      </a:pPr>
                      <a:r>
                        <a:rPr lang="en-US" sz="1800" b="1" dirty="0">
                          <a:solidFill>
                            <a:srgbClr val="1B1F3B"/>
                          </a:solidFill>
                          <a:latin typeface="Calibri" pitchFamily="34" charset="0"/>
                          <a:ea typeface="Calibri" pitchFamily="34" charset="-122"/>
                          <a:cs typeface="Calibri" pitchFamily="34" charset="-120"/>
                        </a:rPr>
                        <a:t>Revenue from Operations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800" dirty="0">
                          <a:solidFill>
                            <a:srgbClr val="1B1F3B"/>
                          </a:solidFill>
                          <a:latin typeface="Calibri" pitchFamily="34" charset="0"/>
                          <a:ea typeface="Calibri" pitchFamily="34" charset="-122"/>
                          <a:cs typeface="Calibri" pitchFamily="34" charset="-120"/>
                        </a:rPr>
                        <a:t>Sale of goods / services, net of returns and discounts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12064">
                <a:tc>
                  <a:txBody>
                    <a:bodyPr/>
                    <a:lstStyle/>
                    <a:p>
                      <a:pPr marL="0" indent="0">
                        <a:buNone/>
                      </a:pPr>
                      <a:r>
                        <a:rPr lang="en-US" sz="1800" b="1" dirty="0">
                          <a:solidFill>
                            <a:srgbClr val="1B1F3B"/>
                          </a:solidFill>
                          <a:latin typeface="Calibri" pitchFamily="34" charset="0"/>
                          <a:ea typeface="Calibri" pitchFamily="34" charset="-122"/>
                          <a:cs typeface="Calibri" pitchFamily="34" charset="-120"/>
                        </a:rPr>
                        <a:t>Other Income</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800" dirty="0">
                          <a:solidFill>
                            <a:srgbClr val="1B1F3B"/>
                          </a:solidFill>
                          <a:latin typeface="Calibri" pitchFamily="34" charset="0"/>
                          <a:ea typeface="Calibri" pitchFamily="34" charset="-122"/>
                          <a:cs typeface="Calibri" pitchFamily="34" charset="-120"/>
                        </a:rPr>
                        <a:t>Interest received, rent received, discount received, misc. income</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2"/>
                  </a:ext>
                </a:extLst>
              </a:tr>
              <a:tr h="512064">
                <a:tc>
                  <a:txBody>
                    <a:bodyPr/>
                    <a:lstStyle/>
                    <a:p>
                      <a:pPr marL="0" indent="0">
                        <a:buNone/>
                      </a:pPr>
                      <a:r>
                        <a:rPr lang="en-US" sz="1800" b="1" dirty="0">
                          <a:solidFill>
                            <a:srgbClr val="1B1F3B"/>
                          </a:solidFill>
                          <a:latin typeface="Calibri" pitchFamily="34" charset="0"/>
                          <a:ea typeface="Calibri" pitchFamily="34" charset="-122"/>
                          <a:cs typeface="Calibri" pitchFamily="34" charset="-120"/>
                        </a:rPr>
                        <a:t>Less: Cost of Materials / Purchases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800" dirty="0">
                          <a:solidFill>
                            <a:srgbClr val="1B1F3B"/>
                          </a:solidFill>
                          <a:latin typeface="Calibri" pitchFamily="34" charset="0"/>
                          <a:ea typeface="Calibri" pitchFamily="34" charset="-122"/>
                          <a:cs typeface="Calibri" pitchFamily="34" charset="-120"/>
                        </a:rPr>
                        <a:t>Opening stock + purchases − closing stock (for trading concerns)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12064">
                <a:tc>
                  <a:txBody>
                    <a:bodyPr/>
                    <a:lstStyle/>
                    <a:p>
                      <a:pPr marL="0" indent="0">
                        <a:buNone/>
                      </a:pPr>
                      <a:r>
                        <a:rPr lang="en-US" sz="1800" b="1" dirty="0">
                          <a:solidFill>
                            <a:srgbClr val="1B1F3B"/>
                          </a:solidFill>
                          <a:latin typeface="Calibri" pitchFamily="34" charset="0"/>
                          <a:ea typeface="Calibri" pitchFamily="34" charset="-122"/>
                          <a:cs typeface="Calibri" pitchFamily="34" charset="-120"/>
                        </a:rPr>
                        <a:t>Less: Employee Benefit Expenses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800" dirty="0">
                          <a:solidFill>
                            <a:srgbClr val="1B1F3B"/>
                          </a:solidFill>
                          <a:latin typeface="Calibri" pitchFamily="34" charset="0"/>
                          <a:ea typeface="Calibri" pitchFamily="34" charset="-122"/>
                          <a:cs typeface="Calibri" pitchFamily="34" charset="-120"/>
                        </a:rPr>
                        <a:t>Salary, wages, staff welfare, bonus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4"/>
                  </a:ext>
                </a:extLst>
              </a:tr>
              <a:tr h="512064">
                <a:tc>
                  <a:txBody>
                    <a:bodyPr/>
                    <a:lstStyle/>
                    <a:p>
                      <a:pPr marL="0" indent="0">
                        <a:buNone/>
                      </a:pPr>
                      <a:r>
                        <a:rPr lang="en-US" sz="1800" b="1" dirty="0">
                          <a:solidFill>
                            <a:srgbClr val="1B1F3B"/>
                          </a:solidFill>
                          <a:latin typeface="Calibri" pitchFamily="34" charset="0"/>
                          <a:ea typeface="Calibri" pitchFamily="34" charset="-122"/>
                          <a:cs typeface="Calibri" pitchFamily="34" charset="-120"/>
                        </a:rPr>
                        <a:t>Less: Finance Costs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800" dirty="0">
                          <a:solidFill>
                            <a:srgbClr val="1B1F3B"/>
                          </a:solidFill>
                          <a:latin typeface="Calibri" pitchFamily="34" charset="0"/>
                          <a:ea typeface="Calibri" pitchFamily="34" charset="-122"/>
                          <a:cs typeface="Calibri" pitchFamily="34" charset="-120"/>
                        </a:rPr>
                        <a:t>Interest on loans, bank charges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12064">
                <a:tc>
                  <a:txBody>
                    <a:bodyPr/>
                    <a:lstStyle/>
                    <a:p>
                      <a:pPr marL="0" indent="0">
                        <a:buNone/>
                      </a:pPr>
                      <a:r>
                        <a:rPr lang="en-US" sz="1800" b="1" dirty="0">
                          <a:solidFill>
                            <a:srgbClr val="1B1F3B"/>
                          </a:solidFill>
                          <a:latin typeface="Calibri" pitchFamily="34" charset="0"/>
                          <a:ea typeface="Calibri" pitchFamily="34" charset="-122"/>
                          <a:cs typeface="Calibri" pitchFamily="34" charset="-120"/>
                        </a:rPr>
                        <a:t>Less: Depreciation &amp; Amortisation</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800" dirty="0">
                          <a:solidFill>
                            <a:srgbClr val="1B1F3B"/>
                          </a:solidFill>
                          <a:latin typeface="Calibri" pitchFamily="34" charset="0"/>
                          <a:ea typeface="Calibri" pitchFamily="34" charset="-122"/>
                          <a:cs typeface="Calibri" pitchFamily="34" charset="-120"/>
                        </a:rPr>
                        <a:t>As per rates/method consistently followed</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6"/>
                  </a:ext>
                </a:extLst>
              </a:tr>
              <a:tr h="512064">
                <a:tc>
                  <a:txBody>
                    <a:bodyPr/>
                    <a:lstStyle/>
                    <a:p>
                      <a:pPr marL="0" indent="0">
                        <a:buNone/>
                      </a:pPr>
                      <a:r>
                        <a:rPr lang="en-US" sz="1800" b="1" dirty="0">
                          <a:solidFill>
                            <a:srgbClr val="1B1F3B"/>
                          </a:solidFill>
                          <a:latin typeface="Calibri" pitchFamily="34" charset="0"/>
                          <a:ea typeface="Calibri" pitchFamily="34" charset="-122"/>
                          <a:cs typeface="Calibri" pitchFamily="34" charset="-120"/>
                        </a:rPr>
                        <a:t>Less: Other Expenses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800" dirty="0">
                          <a:solidFill>
                            <a:srgbClr val="1B1F3B"/>
                          </a:solidFill>
                          <a:latin typeface="Calibri" pitchFamily="34" charset="0"/>
                          <a:ea typeface="Calibri" pitchFamily="34" charset="-122"/>
                          <a:cs typeface="Calibri" pitchFamily="34" charset="-120"/>
                        </a:rPr>
                        <a:t>Rent, power, admin &amp; selling expenses, repairs</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512064">
                <a:tc>
                  <a:txBody>
                    <a:bodyPr/>
                    <a:lstStyle/>
                    <a:p>
                      <a:pPr marL="0" indent="0">
                        <a:buNone/>
                      </a:pPr>
                      <a:r>
                        <a:rPr lang="en-US" sz="1800" b="1" dirty="0">
                          <a:solidFill>
                            <a:srgbClr val="1B1F3B"/>
                          </a:solidFill>
                          <a:latin typeface="Calibri" pitchFamily="34" charset="0"/>
                          <a:ea typeface="Calibri" pitchFamily="34" charset="-122"/>
                          <a:cs typeface="Calibri" pitchFamily="34" charset="-120"/>
                        </a:rPr>
                        <a:t>Net Profit transferred to Capital A/c</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800" dirty="0">
                          <a:solidFill>
                            <a:srgbClr val="1B1F3B"/>
                          </a:solidFill>
                          <a:latin typeface="Calibri" pitchFamily="34" charset="0"/>
                          <a:ea typeface="Calibri" pitchFamily="34" charset="-122"/>
                          <a:cs typeface="Calibri" pitchFamily="34" charset="-120"/>
                        </a:rPr>
                        <a:t>Balancing figure carried to the Capital Account</a:t>
                      </a:r>
                      <a:endParaRPr lang="en-US" sz="18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8"/>
                  </a:ext>
                </a:extLst>
              </a:tr>
            </a:tbl>
          </a:graphicData>
        </a:graphic>
      </p:graphicFrame>
      <p:sp>
        <p:nvSpPr>
          <p:cNvPr id="5" name="Text 2"/>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2000" dirty="0">
                <a:solidFill>
                  <a:srgbClr val="5B6584"/>
                </a:solidFill>
                <a:latin typeface="Calibri" pitchFamily="34" charset="0"/>
                <a:ea typeface="Calibri" pitchFamily="34" charset="-122"/>
                <a:cs typeface="Calibri" pitchFamily="34" charset="-120"/>
              </a:rPr>
              <a:t>Financial Statements — Proprietorship Concerns</a:t>
            </a:r>
            <a:endParaRPr lang="en-US" sz="2000" dirty="0"/>
          </a:p>
        </p:txBody>
      </p:sp>
      <p:sp>
        <p:nvSpPr>
          <p:cNvPr id="6" name="Text 3"/>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2000" dirty="0">
                <a:solidFill>
                  <a:srgbClr val="5B6584"/>
                </a:solidFill>
                <a:latin typeface="Calibri" pitchFamily="34" charset="0"/>
                <a:ea typeface="Calibri" pitchFamily="34" charset="-122"/>
                <a:cs typeface="Calibri" pitchFamily="34" charset="-120"/>
              </a:rPr>
              <a:t>6</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6E6F6-F2B9-CDDD-C0BA-246A5558FCA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C5785D0-219C-C97D-062E-FD5E72F34976}"/>
              </a:ext>
            </a:extLst>
          </p:cNvPr>
          <p:cNvSpPr/>
          <p:nvPr/>
        </p:nvSpPr>
        <p:spPr>
          <a:xfrm>
            <a:off x="9692640" y="-1371600"/>
            <a:ext cx="4572000" cy="4572000"/>
          </a:xfrm>
          <a:prstGeom prst="ellipse">
            <a:avLst/>
          </a:prstGeom>
          <a:solidFill>
            <a:srgbClr val="263275"/>
          </a:solidFill>
          <a:ln/>
        </p:spPr>
      </p:sp>
      <p:sp>
        <p:nvSpPr>
          <p:cNvPr id="3" name="Shape 1">
            <a:extLst>
              <a:ext uri="{FF2B5EF4-FFF2-40B4-BE49-F238E27FC236}">
                <a16:creationId xmlns:a16="http://schemas.microsoft.com/office/drawing/2014/main" id="{5EB01FEA-138C-A1A9-FF08-CF95888AB172}"/>
              </a:ext>
            </a:extLst>
          </p:cNvPr>
          <p:cNvSpPr/>
          <p:nvPr/>
        </p:nvSpPr>
        <p:spPr>
          <a:xfrm>
            <a:off x="10607040" y="4389120"/>
            <a:ext cx="2926080" cy="2926080"/>
          </a:xfrm>
          <a:prstGeom prst="ellipse">
            <a:avLst/>
          </a:prstGeom>
          <a:solidFill>
            <a:srgbClr val="263275"/>
          </a:solidFill>
          <a:ln/>
        </p:spPr>
      </p:sp>
      <p:sp>
        <p:nvSpPr>
          <p:cNvPr id="4" name="Text 2">
            <a:extLst>
              <a:ext uri="{FF2B5EF4-FFF2-40B4-BE49-F238E27FC236}">
                <a16:creationId xmlns:a16="http://schemas.microsoft.com/office/drawing/2014/main" id="{EB380E47-ED11-59A1-5AC8-4AF7F0C0DA6C}"/>
              </a:ext>
            </a:extLst>
          </p:cNvPr>
          <p:cNvSpPr/>
          <p:nvPr/>
        </p:nvSpPr>
        <p:spPr>
          <a:xfrm>
            <a:off x="4533900" y="3383237"/>
            <a:ext cx="2814351" cy="457200"/>
          </a:xfrm>
          <a:prstGeom prst="rect">
            <a:avLst/>
          </a:prstGeom>
          <a:noFill/>
          <a:ln/>
        </p:spPr>
        <p:txBody>
          <a:bodyPr wrap="square" lIns="0" tIns="0" rIns="0" bIns="0" rtlCol="0" anchor="ctr"/>
          <a:lstStyle/>
          <a:p>
            <a:pPr marL="0" indent="0">
              <a:buNone/>
            </a:pPr>
            <a:r>
              <a:rPr lang="en-US" sz="3200" b="1" kern="0" spc="300" dirty="0">
                <a:solidFill>
                  <a:srgbClr val="002060"/>
                </a:solidFill>
                <a:latin typeface="Calibri" pitchFamily="34" charset="0"/>
                <a:ea typeface="Calibri" pitchFamily="34" charset="-122"/>
                <a:cs typeface="Calibri" pitchFamily="34" charset="-120"/>
              </a:rPr>
              <a:t>P R E F A C E </a:t>
            </a:r>
            <a:endParaRPr lang="en-US" sz="3200" b="1" dirty="0">
              <a:solidFill>
                <a:srgbClr val="002060"/>
              </a:solidFill>
            </a:endParaRPr>
          </a:p>
        </p:txBody>
      </p:sp>
      <p:sp>
        <p:nvSpPr>
          <p:cNvPr id="5" name="Text 3">
            <a:extLst>
              <a:ext uri="{FF2B5EF4-FFF2-40B4-BE49-F238E27FC236}">
                <a16:creationId xmlns:a16="http://schemas.microsoft.com/office/drawing/2014/main" id="{35DB6D7C-EF8C-F0C3-499E-F48E36D8C38C}"/>
              </a:ext>
            </a:extLst>
          </p:cNvPr>
          <p:cNvSpPr/>
          <p:nvPr/>
        </p:nvSpPr>
        <p:spPr>
          <a:xfrm>
            <a:off x="600970" y="1348740"/>
            <a:ext cx="10515600" cy="1737360"/>
          </a:xfrm>
          <a:prstGeom prst="rect">
            <a:avLst/>
          </a:prstGeom>
          <a:noFill/>
          <a:ln/>
        </p:spPr>
        <p:txBody>
          <a:bodyPr wrap="square" lIns="0" tIns="0" rIns="0" bIns="0" rtlCol="0" anchor="ctr"/>
          <a:lstStyle/>
          <a:p>
            <a:pPr marL="0" indent="0" algn="ctr">
              <a:lnSpc>
                <a:spcPct val="105000"/>
              </a:lnSpc>
              <a:buNone/>
            </a:pPr>
            <a:r>
              <a:rPr lang="en-US" sz="4000" b="1" dirty="0">
                <a:solidFill>
                  <a:srgbClr val="FF0000"/>
                </a:solidFill>
                <a:latin typeface="Cambria" pitchFamily="34" charset="0"/>
                <a:ea typeface="Cambria" pitchFamily="34" charset="-122"/>
                <a:cs typeface="Cambria" pitchFamily="34" charset="-120"/>
              </a:rPr>
              <a:t>P A R T - I</a:t>
            </a:r>
            <a:endParaRPr lang="en-US" sz="4000" dirty="0">
              <a:solidFill>
                <a:srgbClr val="FF0000"/>
              </a:solidFill>
            </a:endParaRPr>
          </a:p>
        </p:txBody>
      </p:sp>
      <p:sp>
        <p:nvSpPr>
          <p:cNvPr id="6" name="Text 4">
            <a:extLst>
              <a:ext uri="{FF2B5EF4-FFF2-40B4-BE49-F238E27FC236}">
                <a16:creationId xmlns:a16="http://schemas.microsoft.com/office/drawing/2014/main" id="{2C70260E-6627-3678-D251-A0FE3E6C0C69}"/>
              </a:ext>
            </a:extLst>
          </p:cNvPr>
          <p:cNvSpPr/>
          <p:nvPr/>
        </p:nvSpPr>
        <p:spPr>
          <a:xfrm>
            <a:off x="822960" y="3794760"/>
            <a:ext cx="9601200" cy="548640"/>
          </a:xfrm>
          <a:prstGeom prst="rect">
            <a:avLst/>
          </a:prstGeom>
          <a:noFill/>
          <a:ln/>
        </p:spPr>
        <p:txBody>
          <a:bodyPr wrap="square" lIns="0" tIns="0" rIns="0" bIns="0" rtlCol="0" anchor="ctr"/>
          <a:lstStyle/>
          <a:p>
            <a:pPr marL="0" indent="0">
              <a:buNone/>
            </a:pPr>
            <a:endParaRPr lang="en-US" sz="2000" dirty="0"/>
          </a:p>
        </p:txBody>
      </p:sp>
      <p:sp>
        <p:nvSpPr>
          <p:cNvPr id="7" name="Shape 5">
            <a:extLst>
              <a:ext uri="{FF2B5EF4-FFF2-40B4-BE49-F238E27FC236}">
                <a16:creationId xmlns:a16="http://schemas.microsoft.com/office/drawing/2014/main" id="{9623654C-C044-E506-1DCC-CEFFF7D05AFE}"/>
              </a:ext>
            </a:extLst>
          </p:cNvPr>
          <p:cNvSpPr/>
          <p:nvPr/>
        </p:nvSpPr>
        <p:spPr>
          <a:xfrm>
            <a:off x="4373696" y="2739895"/>
            <a:ext cx="2974555" cy="0"/>
          </a:xfrm>
          <a:prstGeom prst="line">
            <a:avLst/>
          </a:prstGeom>
          <a:noFill/>
          <a:ln w="25400">
            <a:solidFill>
              <a:srgbClr val="C79A3B"/>
            </a:solidFill>
            <a:prstDash val="solid"/>
          </a:ln>
        </p:spPr>
      </p:sp>
      <p:sp>
        <p:nvSpPr>
          <p:cNvPr id="8" name="Text 6">
            <a:extLst>
              <a:ext uri="{FF2B5EF4-FFF2-40B4-BE49-F238E27FC236}">
                <a16:creationId xmlns:a16="http://schemas.microsoft.com/office/drawing/2014/main" id="{269F1ADB-980C-B36C-099E-586DC9992350}"/>
              </a:ext>
            </a:extLst>
          </p:cNvPr>
          <p:cNvSpPr/>
          <p:nvPr/>
        </p:nvSpPr>
        <p:spPr>
          <a:xfrm>
            <a:off x="822960" y="4663440"/>
            <a:ext cx="8229600" cy="365760"/>
          </a:xfrm>
          <a:prstGeom prst="rect">
            <a:avLst/>
          </a:prstGeom>
          <a:noFill/>
          <a:ln/>
        </p:spPr>
        <p:txBody>
          <a:bodyPr wrap="square" lIns="0" tIns="0" rIns="0" bIns="0" rtlCol="0" anchor="ctr"/>
          <a:lstStyle/>
          <a:p>
            <a:pPr marL="0" indent="0">
              <a:buNone/>
            </a:pPr>
            <a:endParaRPr lang="en-US" sz="1400" dirty="0"/>
          </a:p>
        </p:txBody>
      </p:sp>
      <p:pic>
        <p:nvPicPr>
          <p:cNvPr id="9" name="Image 0" descr="/home/claude/propfs/icon_store_white.png">
            <a:extLst>
              <a:ext uri="{FF2B5EF4-FFF2-40B4-BE49-F238E27FC236}">
                <a16:creationId xmlns:a16="http://schemas.microsoft.com/office/drawing/2014/main" id="{52550748-4004-BB64-ED6A-2D76DA6801AF}"/>
              </a:ext>
            </a:extLst>
          </p:cNvPr>
          <p:cNvPicPr>
            <a:picLocks noChangeAspect="1"/>
          </p:cNvPicPr>
          <p:nvPr/>
        </p:nvPicPr>
        <p:blipFill>
          <a:blip r:embed="rId3"/>
          <a:stretch>
            <a:fillRect/>
          </a:stretch>
        </p:blipFill>
        <p:spPr>
          <a:xfrm>
            <a:off x="10149840" y="5257800"/>
            <a:ext cx="1188720" cy="1188720"/>
          </a:xfrm>
          <a:prstGeom prst="rect">
            <a:avLst/>
          </a:prstGeom>
        </p:spPr>
      </p:pic>
      <p:sp>
        <p:nvSpPr>
          <p:cNvPr id="11" name="Oval 10">
            <a:extLst>
              <a:ext uri="{FF2B5EF4-FFF2-40B4-BE49-F238E27FC236}">
                <a16:creationId xmlns:a16="http://schemas.microsoft.com/office/drawing/2014/main" id="{FE2B3607-306F-D364-0FCC-4F33E526D270}"/>
              </a:ext>
            </a:extLst>
          </p:cNvPr>
          <p:cNvSpPr/>
          <p:nvPr/>
        </p:nvSpPr>
        <p:spPr>
          <a:xfrm>
            <a:off x="9692640" y="580589"/>
            <a:ext cx="4460166" cy="91440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2800" b="1" dirty="0">
                <a:solidFill>
                  <a:srgbClr val="002060"/>
                </a:solidFill>
              </a:rPr>
              <a:t>DTC Webinar</a:t>
            </a:r>
          </a:p>
          <a:p>
            <a:pPr algn="ctr"/>
            <a:r>
              <a:rPr lang="en-IN" sz="2800" dirty="0"/>
              <a:t>3 </a:t>
            </a:r>
            <a:r>
              <a:rPr lang="en-IN" sz="2800" dirty="0" err="1"/>
              <a:t>Ssptember</a:t>
            </a:r>
            <a:r>
              <a:rPr lang="en-IN" sz="2800" dirty="0"/>
              <a:t> 2026</a:t>
            </a:r>
          </a:p>
        </p:txBody>
      </p:sp>
    </p:spTree>
    <p:extLst>
      <p:ext uri="{BB962C8B-B14F-4D97-AF65-F5344CB8AC3E}">
        <p14:creationId xmlns:p14="http://schemas.microsoft.com/office/powerpoint/2010/main" val="8816308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PRESENTATION PRINCIPLES</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Presenting the Statements — Key Guidelines</a:t>
            </a:r>
            <a:endParaRPr lang="en-US" sz="3200" dirty="0"/>
          </a:p>
        </p:txBody>
      </p:sp>
      <p:sp>
        <p:nvSpPr>
          <p:cNvPr id="4" name="Shape 2"/>
          <p:cNvSpPr/>
          <p:nvPr/>
        </p:nvSpPr>
        <p:spPr>
          <a:xfrm>
            <a:off x="548640" y="1600200"/>
            <a:ext cx="3611880" cy="2148840"/>
          </a:xfrm>
          <a:prstGeom prst="roundRect">
            <a:avLst>
              <a:gd name="adj" fmla="val 4255"/>
            </a:avLst>
          </a:prstGeom>
          <a:solidFill>
            <a:srgbClr val="F4F6FB"/>
          </a:solidFill>
          <a:ln/>
        </p:spPr>
      </p:sp>
      <p:pic>
        <p:nvPicPr>
          <p:cNvPr id="5" name="Image 0" descr="/home/claude/propfs/icon_layergroup_navy.png"/>
          <p:cNvPicPr>
            <a:picLocks noChangeAspect="1"/>
          </p:cNvPicPr>
          <p:nvPr/>
        </p:nvPicPr>
        <p:blipFill>
          <a:blip r:embed="rId3"/>
          <a:stretch>
            <a:fillRect/>
          </a:stretch>
        </p:blipFill>
        <p:spPr>
          <a:xfrm>
            <a:off x="749808" y="1801368"/>
            <a:ext cx="384048" cy="384048"/>
          </a:xfrm>
          <a:prstGeom prst="rect">
            <a:avLst/>
          </a:prstGeom>
        </p:spPr>
      </p:pic>
      <p:sp>
        <p:nvSpPr>
          <p:cNvPr id="6" name="Text 3"/>
          <p:cNvSpPr/>
          <p:nvPr/>
        </p:nvSpPr>
        <p:spPr>
          <a:xfrm>
            <a:off x="1234440" y="1783080"/>
            <a:ext cx="2743200" cy="4572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Consistent Classification</a:t>
            </a:r>
            <a:endParaRPr lang="en-US" dirty="0"/>
          </a:p>
        </p:txBody>
      </p:sp>
      <p:sp>
        <p:nvSpPr>
          <p:cNvPr id="7" name="Text 4"/>
          <p:cNvSpPr/>
          <p:nvPr/>
        </p:nvSpPr>
        <p:spPr>
          <a:xfrm>
            <a:off x="749808" y="2377440"/>
            <a:ext cx="3209544" cy="12801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Group assets &amp; liabilities as current/non-current consistently year to year</a:t>
            </a:r>
            <a:endParaRPr lang="en-US" dirty="0"/>
          </a:p>
        </p:txBody>
      </p:sp>
      <p:sp>
        <p:nvSpPr>
          <p:cNvPr id="8" name="Shape 5"/>
          <p:cNvSpPr/>
          <p:nvPr/>
        </p:nvSpPr>
        <p:spPr>
          <a:xfrm>
            <a:off x="4297680" y="1600200"/>
            <a:ext cx="3611880" cy="2148840"/>
          </a:xfrm>
          <a:prstGeom prst="roundRect">
            <a:avLst>
              <a:gd name="adj" fmla="val 4255"/>
            </a:avLst>
          </a:prstGeom>
          <a:solidFill>
            <a:srgbClr val="F4F6FB"/>
          </a:solidFill>
          <a:ln/>
        </p:spPr>
      </p:sp>
      <p:pic>
        <p:nvPicPr>
          <p:cNvPr id="9" name="Image 1" descr="/home/claude/propfs/icon_calendar_navy.png"/>
          <p:cNvPicPr>
            <a:picLocks noChangeAspect="1"/>
          </p:cNvPicPr>
          <p:nvPr/>
        </p:nvPicPr>
        <p:blipFill>
          <a:blip r:embed="rId4"/>
          <a:stretch>
            <a:fillRect/>
          </a:stretch>
        </p:blipFill>
        <p:spPr>
          <a:xfrm>
            <a:off x="4498848" y="1801368"/>
            <a:ext cx="384048" cy="384048"/>
          </a:xfrm>
          <a:prstGeom prst="rect">
            <a:avLst/>
          </a:prstGeom>
        </p:spPr>
      </p:pic>
      <p:sp>
        <p:nvSpPr>
          <p:cNvPr id="10" name="Text 6"/>
          <p:cNvSpPr/>
          <p:nvPr/>
        </p:nvSpPr>
        <p:spPr>
          <a:xfrm>
            <a:off x="4983480" y="1783080"/>
            <a:ext cx="2743200" cy="4572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Comparative Figures</a:t>
            </a:r>
            <a:endParaRPr lang="en-US" dirty="0"/>
          </a:p>
        </p:txBody>
      </p:sp>
      <p:sp>
        <p:nvSpPr>
          <p:cNvPr id="11" name="Text 7"/>
          <p:cNvSpPr/>
          <p:nvPr/>
        </p:nvSpPr>
        <p:spPr>
          <a:xfrm>
            <a:off x="4498848" y="2377440"/>
            <a:ext cx="3209544" cy="12801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Show previous year figures alongside current year for comparability</a:t>
            </a:r>
            <a:endParaRPr lang="en-US" dirty="0"/>
          </a:p>
        </p:txBody>
      </p:sp>
      <p:sp>
        <p:nvSpPr>
          <p:cNvPr id="12" name="Shape 8"/>
          <p:cNvSpPr/>
          <p:nvPr/>
        </p:nvSpPr>
        <p:spPr>
          <a:xfrm>
            <a:off x="8046720" y="1600200"/>
            <a:ext cx="3611880" cy="2148840"/>
          </a:xfrm>
          <a:prstGeom prst="roundRect">
            <a:avLst>
              <a:gd name="adj" fmla="val 4255"/>
            </a:avLst>
          </a:prstGeom>
          <a:solidFill>
            <a:srgbClr val="F4F6FB"/>
          </a:solidFill>
          <a:ln/>
        </p:spPr>
      </p:sp>
      <p:pic>
        <p:nvPicPr>
          <p:cNvPr id="13" name="Image 2" descr="/home/claude/propfs/icon_calculator_navy.png"/>
          <p:cNvPicPr>
            <a:picLocks noChangeAspect="1"/>
          </p:cNvPicPr>
          <p:nvPr/>
        </p:nvPicPr>
        <p:blipFill>
          <a:blip r:embed="rId5"/>
          <a:stretch>
            <a:fillRect/>
          </a:stretch>
        </p:blipFill>
        <p:spPr>
          <a:xfrm>
            <a:off x="8247888" y="1801368"/>
            <a:ext cx="384048" cy="384048"/>
          </a:xfrm>
          <a:prstGeom prst="rect">
            <a:avLst/>
          </a:prstGeom>
        </p:spPr>
      </p:pic>
      <p:sp>
        <p:nvSpPr>
          <p:cNvPr id="14" name="Text 9"/>
          <p:cNvSpPr/>
          <p:nvPr/>
        </p:nvSpPr>
        <p:spPr>
          <a:xfrm>
            <a:off x="8732520" y="1783080"/>
            <a:ext cx="2743200" cy="4572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Rounding &amp; Units</a:t>
            </a:r>
            <a:endParaRPr lang="en-US" dirty="0"/>
          </a:p>
        </p:txBody>
      </p:sp>
      <p:sp>
        <p:nvSpPr>
          <p:cNvPr id="15" name="Text 10"/>
          <p:cNvSpPr/>
          <p:nvPr/>
        </p:nvSpPr>
        <p:spPr>
          <a:xfrm>
            <a:off x="8247888" y="2377440"/>
            <a:ext cx="3209544" cy="12801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State the unit of measurement (₹, ₹ lakh) and round off consistently</a:t>
            </a:r>
            <a:endParaRPr lang="en-US" dirty="0"/>
          </a:p>
        </p:txBody>
      </p:sp>
      <p:sp>
        <p:nvSpPr>
          <p:cNvPr id="16" name="Shape 11"/>
          <p:cNvSpPr/>
          <p:nvPr/>
        </p:nvSpPr>
        <p:spPr>
          <a:xfrm>
            <a:off x="548640" y="3886200"/>
            <a:ext cx="3611880" cy="2148840"/>
          </a:xfrm>
          <a:prstGeom prst="roundRect">
            <a:avLst>
              <a:gd name="adj" fmla="val 4255"/>
            </a:avLst>
          </a:prstGeom>
          <a:solidFill>
            <a:srgbClr val="F4F6FB"/>
          </a:solidFill>
          <a:ln/>
        </p:spPr>
      </p:sp>
      <p:pic>
        <p:nvPicPr>
          <p:cNvPr id="17" name="Image 3" descr="/home/claude/propfs/icon_checkcircle_navy.png"/>
          <p:cNvPicPr>
            <a:picLocks noChangeAspect="1"/>
          </p:cNvPicPr>
          <p:nvPr/>
        </p:nvPicPr>
        <p:blipFill>
          <a:blip r:embed="rId6"/>
          <a:stretch>
            <a:fillRect/>
          </a:stretch>
        </p:blipFill>
        <p:spPr>
          <a:xfrm>
            <a:off x="749808" y="4087368"/>
            <a:ext cx="384048" cy="384048"/>
          </a:xfrm>
          <a:prstGeom prst="rect">
            <a:avLst/>
          </a:prstGeom>
        </p:spPr>
      </p:pic>
      <p:sp>
        <p:nvSpPr>
          <p:cNvPr id="18" name="Text 12"/>
          <p:cNvSpPr/>
          <p:nvPr/>
        </p:nvSpPr>
        <p:spPr>
          <a:xfrm>
            <a:off x="1234440" y="4069080"/>
            <a:ext cx="2743200" cy="4572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Signed &amp; Dated</a:t>
            </a:r>
            <a:endParaRPr lang="en-US" dirty="0"/>
          </a:p>
        </p:txBody>
      </p:sp>
      <p:sp>
        <p:nvSpPr>
          <p:cNvPr id="19" name="Text 13"/>
          <p:cNvSpPr/>
          <p:nvPr/>
        </p:nvSpPr>
        <p:spPr>
          <a:xfrm>
            <a:off x="749808" y="4663440"/>
            <a:ext cx="3209544" cy="12801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Statements should be signed and dated by the proprietor, and by the auditor if audited</a:t>
            </a:r>
            <a:endParaRPr lang="en-US" dirty="0"/>
          </a:p>
        </p:txBody>
      </p:sp>
      <p:sp>
        <p:nvSpPr>
          <p:cNvPr id="20" name="Shape 14"/>
          <p:cNvSpPr/>
          <p:nvPr/>
        </p:nvSpPr>
        <p:spPr>
          <a:xfrm>
            <a:off x="4297680" y="3886200"/>
            <a:ext cx="3611880" cy="2148840"/>
          </a:xfrm>
          <a:prstGeom prst="roundRect">
            <a:avLst>
              <a:gd name="adj" fmla="val 4255"/>
            </a:avLst>
          </a:prstGeom>
          <a:solidFill>
            <a:srgbClr val="F4F6FB"/>
          </a:solidFill>
          <a:ln/>
        </p:spPr>
      </p:sp>
      <p:pic>
        <p:nvPicPr>
          <p:cNvPr id="21" name="Image 4" descr="/home/claude/propfs/icon_bookopen_navy.png"/>
          <p:cNvPicPr>
            <a:picLocks noChangeAspect="1"/>
          </p:cNvPicPr>
          <p:nvPr/>
        </p:nvPicPr>
        <p:blipFill>
          <a:blip r:embed="rId7"/>
          <a:stretch>
            <a:fillRect/>
          </a:stretch>
        </p:blipFill>
        <p:spPr>
          <a:xfrm>
            <a:off x="4498848" y="4087368"/>
            <a:ext cx="384048" cy="384048"/>
          </a:xfrm>
          <a:prstGeom prst="rect">
            <a:avLst/>
          </a:prstGeom>
        </p:spPr>
      </p:pic>
      <p:sp>
        <p:nvSpPr>
          <p:cNvPr id="22" name="Text 15"/>
          <p:cNvSpPr/>
          <p:nvPr/>
        </p:nvSpPr>
        <p:spPr>
          <a:xfrm>
            <a:off x="4983480" y="4069080"/>
            <a:ext cx="2743200" cy="4572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True &amp; Fair View</a:t>
            </a:r>
            <a:endParaRPr lang="en-US" dirty="0"/>
          </a:p>
        </p:txBody>
      </p:sp>
      <p:sp>
        <p:nvSpPr>
          <p:cNvPr id="23" name="Text 16"/>
          <p:cNvSpPr/>
          <p:nvPr/>
        </p:nvSpPr>
        <p:spPr>
          <a:xfrm>
            <a:off x="4498848" y="4663440"/>
            <a:ext cx="3209544" cy="12801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Figures must reflect actual transactions — no adjustment merely to present a desired result</a:t>
            </a:r>
            <a:endParaRPr lang="en-US" dirty="0"/>
          </a:p>
        </p:txBody>
      </p:sp>
      <p:sp>
        <p:nvSpPr>
          <p:cNvPr id="24" name="Shape 17"/>
          <p:cNvSpPr/>
          <p:nvPr/>
        </p:nvSpPr>
        <p:spPr>
          <a:xfrm>
            <a:off x="8046720" y="3886200"/>
            <a:ext cx="3611880" cy="2148840"/>
          </a:xfrm>
          <a:prstGeom prst="roundRect">
            <a:avLst>
              <a:gd name="adj" fmla="val 4255"/>
            </a:avLst>
          </a:prstGeom>
          <a:solidFill>
            <a:srgbClr val="F4F6FB"/>
          </a:solidFill>
          <a:ln/>
        </p:spPr>
      </p:sp>
      <p:pic>
        <p:nvPicPr>
          <p:cNvPr id="25" name="Image 5" descr="/home/claude/propfs/icon_balance_navy.png"/>
          <p:cNvPicPr>
            <a:picLocks noChangeAspect="1"/>
          </p:cNvPicPr>
          <p:nvPr/>
        </p:nvPicPr>
        <p:blipFill>
          <a:blip r:embed="rId8"/>
          <a:stretch>
            <a:fillRect/>
          </a:stretch>
        </p:blipFill>
        <p:spPr>
          <a:xfrm>
            <a:off x="8247888" y="4087368"/>
            <a:ext cx="384048" cy="384048"/>
          </a:xfrm>
          <a:prstGeom prst="rect">
            <a:avLst/>
          </a:prstGeom>
        </p:spPr>
      </p:pic>
      <p:sp>
        <p:nvSpPr>
          <p:cNvPr id="26" name="Text 18"/>
          <p:cNvSpPr/>
          <p:nvPr/>
        </p:nvSpPr>
        <p:spPr>
          <a:xfrm>
            <a:off x="8732520" y="4069080"/>
            <a:ext cx="2743200" cy="4572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Basis of Accounting</a:t>
            </a:r>
            <a:endParaRPr lang="en-US" dirty="0"/>
          </a:p>
        </p:txBody>
      </p:sp>
      <p:sp>
        <p:nvSpPr>
          <p:cNvPr id="27" name="Text 19"/>
          <p:cNvSpPr/>
          <p:nvPr/>
        </p:nvSpPr>
        <p:spPr>
          <a:xfrm>
            <a:off x="8247888" y="4663440"/>
            <a:ext cx="3209544" cy="12801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Clearly state whether accounts are prepared on cash or mercantile (accrual) basis</a:t>
            </a:r>
            <a:endParaRPr lang="en-US" dirty="0"/>
          </a:p>
        </p:txBody>
      </p:sp>
      <p:sp>
        <p:nvSpPr>
          <p:cNvPr id="28" name="Text 20"/>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Proprietorship Concerns</a:t>
            </a:r>
            <a:endParaRPr lang="en-US" dirty="0"/>
          </a:p>
        </p:txBody>
      </p:sp>
      <p:sp>
        <p:nvSpPr>
          <p:cNvPr id="29" name="Text 21"/>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7</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AS 1 — ACCOUNTING POLICIES</a:t>
            </a:r>
            <a:endParaRPr lang="en-US" sz="2800" dirty="0"/>
          </a:p>
        </p:txBody>
      </p:sp>
      <p:sp>
        <p:nvSpPr>
          <p:cNvPr id="3" name="Text 1"/>
          <p:cNvSpPr/>
          <p:nvPr/>
        </p:nvSpPr>
        <p:spPr>
          <a:xfrm>
            <a:off x="548640" y="685800"/>
            <a:ext cx="10515600" cy="640080"/>
          </a:xfrm>
          <a:prstGeom prst="rect">
            <a:avLst/>
          </a:prstGeom>
          <a:noFill/>
          <a:ln/>
        </p:spPr>
        <p:txBody>
          <a:bodyPr wrap="square" lIns="0" tIns="0" rIns="0" bIns="0" rtlCol="0" anchor="ctr"/>
          <a:lstStyle/>
          <a:p>
            <a:pPr marL="0" indent="0">
              <a:buNone/>
            </a:pPr>
            <a:r>
              <a:rPr lang="en-US" b="1" dirty="0">
                <a:solidFill>
                  <a:srgbClr val="FFFFFF"/>
                </a:solidFill>
                <a:latin typeface="Cambria" pitchFamily="34" charset="0"/>
                <a:ea typeface="Cambria" pitchFamily="34" charset="-122"/>
                <a:cs typeface="Cambria" pitchFamily="34" charset="-120"/>
              </a:rPr>
              <a:t>Disclosure of Accounting Policies</a:t>
            </a:r>
            <a:endParaRPr lang="en-US" dirty="0"/>
          </a:p>
        </p:txBody>
      </p:sp>
      <p:sp>
        <p:nvSpPr>
          <p:cNvPr id="4" name="Text 2"/>
          <p:cNvSpPr/>
          <p:nvPr/>
        </p:nvSpPr>
        <p:spPr>
          <a:xfrm>
            <a:off x="457200" y="1143000"/>
            <a:ext cx="11186160" cy="457200"/>
          </a:xfrm>
          <a:prstGeom prst="rect">
            <a:avLst/>
          </a:prstGeom>
          <a:noFill/>
          <a:ln/>
        </p:spPr>
        <p:txBody>
          <a:bodyPr wrap="square" lIns="0" tIns="0" rIns="0" bIns="0" rtlCol="0" anchor="ctr"/>
          <a:lstStyle/>
          <a:p>
            <a:pPr marL="0" indent="0">
              <a:buNone/>
            </a:pPr>
            <a:r>
              <a:rPr lang="en-US" sz="2800" dirty="0">
                <a:solidFill>
                  <a:srgbClr val="002060"/>
                </a:solidFill>
                <a:latin typeface="Calibri" pitchFamily="34" charset="0"/>
                <a:ea typeface="Calibri" pitchFamily="34" charset="-122"/>
                <a:cs typeface="Calibri" pitchFamily="34" charset="-120"/>
              </a:rPr>
              <a:t>AS 1 requires that all significant accounting policies adopted in preparing the financial statements be disclosed at one place, as part of the statements.</a:t>
            </a:r>
            <a:endParaRPr lang="en-US" sz="2800" dirty="0">
              <a:solidFill>
                <a:srgbClr val="002060"/>
              </a:solidFill>
            </a:endParaRPr>
          </a:p>
        </p:txBody>
      </p:sp>
      <p:sp>
        <p:nvSpPr>
          <p:cNvPr id="5" name="Shape 3"/>
          <p:cNvSpPr/>
          <p:nvPr/>
        </p:nvSpPr>
        <p:spPr>
          <a:xfrm>
            <a:off x="548640" y="1965960"/>
            <a:ext cx="5349240" cy="4434840"/>
          </a:xfrm>
          <a:prstGeom prst="roundRect">
            <a:avLst>
              <a:gd name="adj" fmla="val 2474"/>
            </a:avLst>
          </a:prstGeom>
          <a:solidFill>
            <a:srgbClr val="263275"/>
          </a:solidFill>
          <a:ln/>
        </p:spPr>
      </p:sp>
      <p:sp>
        <p:nvSpPr>
          <p:cNvPr id="6" name="Text 4"/>
          <p:cNvSpPr/>
          <p:nvPr/>
        </p:nvSpPr>
        <p:spPr>
          <a:xfrm>
            <a:off x="868680" y="2148840"/>
            <a:ext cx="4754880" cy="502920"/>
          </a:xfrm>
          <a:prstGeom prst="rect">
            <a:avLst/>
          </a:prstGeom>
          <a:noFill/>
          <a:ln/>
        </p:spPr>
        <p:txBody>
          <a:bodyPr wrap="square" lIns="0" tIns="0" rIns="0" bIns="0" rtlCol="0" anchor="ctr"/>
          <a:lstStyle/>
          <a:p>
            <a:pPr marL="0" indent="0">
              <a:lnSpc>
                <a:spcPct val="110000"/>
              </a:lnSpc>
              <a:buNone/>
            </a:pPr>
            <a:r>
              <a:rPr lang="en-US" b="1" dirty="0">
                <a:solidFill>
                  <a:srgbClr val="C79A3B"/>
                </a:solidFill>
                <a:latin typeface="Calibri" pitchFamily="34" charset="0"/>
                <a:ea typeface="Calibri" pitchFamily="34" charset="-122"/>
                <a:cs typeface="Calibri" pitchFamily="34" charset="-120"/>
              </a:rPr>
              <a:t>FUNDAMENTAL ACCOUNTING ASSUMPTIONS</a:t>
            </a:r>
            <a:endParaRPr lang="en-US" dirty="0"/>
          </a:p>
        </p:txBody>
      </p:sp>
      <p:sp>
        <p:nvSpPr>
          <p:cNvPr id="7" name="Text 5"/>
          <p:cNvSpPr/>
          <p:nvPr/>
        </p:nvSpPr>
        <p:spPr>
          <a:xfrm>
            <a:off x="868680" y="2697480"/>
            <a:ext cx="4754880" cy="274320"/>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Going Concern</a:t>
            </a:r>
            <a:endParaRPr lang="en-US" dirty="0"/>
          </a:p>
        </p:txBody>
      </p:sp>
      <p:sp>
        <p:nvSpPr>
          <p:cNvPr id="8" name="Text 6"/>
          <p:cNvSpPr/>
          <p:nvPr/>
        </p:nvSpPr>
        <p:spPr>
          <a:xfrm>
            <a:off x="868680" y="2990088"/>
            <a:ext cx="4754880" cy="457200"/>
          </a:xfrm>
          <a:prstGeom prst="rect">
            <a:avLst/>
          </a:prstGeom>
          <a:noFill/>
          <a:ln/>
        </p:spPr>
        <p:txBody>
          <a:bodyPr wrap="square" lIns="0" tIns="0" rIns="0" bIns="0" rtlCol="0" anchor="t"/>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Entity will continue in operation for the foreseeable future</a:t>
            </a:r>
            <a:endParaRPr lang="en-US" dirty="0"/>
          </a:p>
        </p:txBody>
      </p:sp>
      <p:sp>
        <p:nvSpPr>
          <p:cNvPr id="9" name="Text 7"/>
          <p:cNvSpPr/>
          <p:nvPr/>
        </p:nvSpPr>
        <p:spPr>
          <a:xfrm>
            <a:off x="868680" y="3593592"/>
            <a:ext cx="4754880" cy="274320"/>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Consistency</a:t>
            </a:r>
            <a:endParaRPr lang="en-US" dirty="0"/>
          </a:p>
        </p:txBody>
      </p:sp>
      <p:sp>
        <p:nvSpPr>
          <p:cNvPr id="10" name="Text 8"/>
          <p:cNvSpPr/>
          <p:nvPr/>
        </p:nvSpPr>
        <p:spPr>
          <a:xfrm>
            <a:off x="868680" y="3886200"/>
            <a:ext cx="4754880" cy="457200"/>
          </a:xfrm>
          <a:prstGeom prst="rect">
            <a:avLst/>
          </a:prstGeom>
          <a:noFill/>
          <a:ln/>
        </p:spPr>
        <p:txBody>
          <a:bodyPr wrap="square" lIns="0" tIns="0" rIns="0" bIns="0" rtlCol="0" anchor="t"/>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Same accounting policies followed from one period to the next</a:t>
            </a:r>
            <a:endParaRPr lang="en-US" dirty="0"/>
          </a:p>
        </p:txBody>
      </p:sp>
      <p:sp>
        <p:nvSpPr>
          <p:cNvPr id="11" name="Text 9"/>
          <p:cNvSpPr/>
          <p:nvPr/>
        </p:nvSpPr>
        <p:spPr>
          <a:xfrm>
            <a:off x="868680" y="4489704"/>
            <a:ext cx="4754880" cy="274320"/>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Accrual</a:t>
            </a:r>
            <a:endParaRPr lang="en-US" dirty="0"/>
          </a:p>
        </p:txBody>
      </p:sp>
      <p:sp>
        <p:nvSpPr>
          <p:cNvPr id="12" name="Text 10"/>
          <p:cNvSpPr/>
          <p:nvPr/>
        </p:nvSpPr>
        <p:spPr>
          <a:xfrm>
            <a:off x="868680" y="4782312"/>
            <a:ext cx="4754880" cy="457200"/>
          </a:xfrm>
          <a:prstGeom prst="rect">
            <a:avLst/>
          </a:prstGeom>
          <a:noFill/>
          <a:ln/>
        </p:spPr>
        <p:txBody>
          <a:bodyPr wrap="square" lIns="0" tIns="0" rIns="0" bIns="0" rtlCol="0" anchor="t"/>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Income &amp; expenses recognised as they are earned/incurred, not on receipt/payment</a:t>
            </a:r>
            <a:endParaRPr lang="en-US" dirty="0"/>
          </a:p>
        </p:txBody>
      </p:sp>
      <p:sp>
        <p:nvSpPr>
          <p:cNvPr id="13" name="Text 11"/>
          <p:cNvSpPr/>
          <p:nvPr/>
        </p:nvSpPr>
        <p:spPr>
          <a:xfrm>
            <a:off x="868680" y="5431536"/>
            <a:ext cx="4754880" cy="640080"/>
          </a:xfrm>
          <a:prstGeom prst="rect">
            <a:avLst/>
          </a:prstGeom>
          <a:noFill/>
          <a:ln/>
        </p:spPr>
        <p:txBody>
          <a:bodyPr wrap="square" lIns="0" tIns="0" rIns="0" bIns="0" rtlCol="0" anchor="t"/>
          <a:lstStyle/>
          <a:p>
            <a:pPr marL="0" indent="0">
              <a:lnSpc>
                <a:spcPct val="120000"/>
              </a:lnSpc>
              <a:buNone/>
            </a:pPr>
            <a:r>
              <a:rPr lang="en-US" i="1" dirty="0">
                <a:solidFill>
                  <a:srgbClr val="C79A3B"/>
                </a:solidFill>
                <a:latin typeface="Calibri" pitchFamily="34" charset="0"/>
                <a:ea typeface="Calibri" pitchFamily="34" charset="-122"/>
                <a:cs typeface="Calibri" pitchFamily="34" charset="-120"/>
              </a:rPr>
              <a:t>If a fundamental assumption is NOT followed, that fact must be specifically disclosed.</a:t>
            </a:r>
            <a:endParaRPr lang="en-US" dirty="0"/>
          </a:p>
        </p:txBody>
      </p:sp>
      <p:sp>
        <p:nvSpPr>
          <p:cNvPr id="14" name="Shape 12"/>
          <p:cNvSpPr/>
          <p:nvPr/>
        </p:nvSpPr>
        <p:spPr>
          <a:xfrm>
            <a:off x="6217920" y="1965960"/>
            <a:ext cx="5394960" cy="4434840"/>
          </a:xfrm>
          <a:prstGeom prst="roundRect">
            <a:avLst>
              <a:gd name="adj" fmla="val 2474"/>
            </a:avLst>
          </a:prstGeom>
          <a:solidFill>
            <a:srgbClr val="F4F6FB"/>
          </a:solidFill>
          <a:ln/>
        </p:spPr>
      </p:sp>
      <p:sp>
        <p:nvSpPr>
          <p:cNvPr id="15" name="Text 13"/>
          <p:cNvSpPr/>
          <p:nvPr/>
        </p:nvSpPr>
        <p:spPr>
          <a:xfrm>
            <a:off x="6537960" y="2194560"/>
            <a:ext cx="4754880" cy="365760"/>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KEY POLICIES TO DISCLOSE</a:t>
            </a:r>
            <a:endParaRPr lang="en-US" dirty="0"/>
          </a:p>
        </p:txBody>
      </p:sp>
      <p:sp>
        <p:nvSpPr>
          <p:cNvPr id="16" name="Shape 14"/>
          <p:cNvSpPr/>
          <p:nvPr/>
        </p:nvSpPr>
        <p:spPr>
          <a:xfrm>
            <a:off x="6537960" y="2752344"/>
            <a:ext cx="91440" cy="91440"/>
          </a:xfrm>
          <a:prstGeom prst="ellipse">
            <a:avLst/>
          </a:prstGeom>
          <a:solidFill>
            <a:srgbClr val="C79A3B"/>
          </a:solidFill>
          <a:ln/>
        </p:spPr>
      </p:sp>
      <p:sp>
        <p:nvSpPr>
          <p:cNvPr id="17" name="Text 15"/>
          <p:cNvSpPr/>
          <p:nvPr/>
        </p:nvSpPr>
        <p:spPr>
          <a:xfrm>
            <a:off x="6766560" y="26060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Basis of preparation (cash / mercantile)</a:t>
            </a:r>
            <a:endParaRPr lang="en-US" dirty="0"/>
          </a:p>
        </p:txBody>
      </p:sp>
      <p:sp>
        <p:nvSpPr>
          <p:cNvPr id="18" name="Shape 16"/>
          <p:cNvSpPr/>
          <p:nvPr/>
        </p:nvSpPr>
        <p:spPr>
          <a:xfrm>
            <a:off x="6537960" y="3209544"/>
            <a:ext cx="91440" cy="91440"/>
          </a:xfrm>
          <a:prstGeom prst="ellipse">
            <a:avLst/>
          </a:prstGeom>
          <a:solidFill>
            <a:srgbClr val="C79A3B"/>
          </a:solidFill>
          <a:ln/>
        </p:spPr>
      </p:sp>
      <p:sp>
        <p:nvSpPr>
          <p:cNvPr id="19" name="Text 17"/>
          <p:cNvSpPr/>
          <p:nvPr/>
        </p:nvSpPr>
        <p:spPr>
          <a:xfrm>
            <a:off x="6766560" y="30632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Method of valuation of inventories</a:t>
            </a:r>
            <a:endParaRPr lang="en-US" dirty="0"/>
          </a:p>
        </p:txBody>
      </p:sp>
      <p:sp>
        <p:nvSpPr>
          <p:cNvPr id="20" name="Shape 18"/>
          <p:cNvSpPr/>
          <p:nvPr/>
        </p:nvSpPr>
        <p:spPr>
          <a:xfrm>
            <a:off x="6537960" y="3666744"/>
            <a:ext cx="91440" cy="91440"/>
          </a:xfrm>
          <a:prstGeom prst="ellipse">
            <a:avLst/>
          </a:prstGeom>
          <a:solidFill>
            <a:srgbClr val="C79A3B"/>
          </a:solidFill>
          <a:ln/>
        </p:spPr>
      </p:sp>
      <p:sp>
        <p:nvSpPr>
          <p:cNvPr id="21" name="Text 19"/>
          <p:cNvSpPr/>
          <p:nvPr/>
        </p:nvSpPr>
        <p:spPr>
          <a:xfrm>
            <a:off x="6766560" y="35204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Method &amp; rate of depreciation on fixed assets</a:t>
            </a:r>
            <a:endParaRPr lang="en-US" dirty="0"/>
          </a:p>
        </p:txBody>
      </p:sp>
      <p:sp>
        <p:nvSpPr>
          <p:cNvPr id="22" name="Shape 20"/>
          <p:cNvSpPr/>
          <p:nvPr/>
        </p:nvSpPr>
        <p:spPr>
          <a:xfrm>
            <a:off x="6537960" y="4123944"/>
            <a:ext cx="91440" cy="91440"/>
          </a:xfrm>
          <a:prstGeom prst="ellipse">
            <a:avLst/>
          </a:prstGeom>
          <a:solidFill>
            <a:srgbClr val="C79A3B"/>
          </a:solidFill>
          <a:ln/>
        </p:spPr>
      </p:sp>
      <p:sp>
        <p:nvSpPr>
          <p:cNvPr id="23" name="Text 21"/>
          <p:cNvSpPr/>
          <p:nvPr/>
        </p:nvSpPr>
        <p:spPr>
          <a:xfrm>
            <a:off x="6766560" y="39776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Revenue recognition policy</a:t>
            </a:r>
            <a:endParaRPr lang="en-US" dirty="0"/>
          </a:p>
        </p:txBody>
      </p:sp>
      <p:sp>
        <p:nvSpPr>
          <p:cNvPr id="24" name="Shape 22"/>
          <p:cNvSpPr/>
          <p:nvPr/>
        </p:nvSpPr>
        <p:spPr>
          <a:xfrm>
            <a:off x="6537960" y="4581144"/>
            <a:ext cx="91440" cy="91440"/>
          </a:xfrm>
          <a:prstGeom prst="ellipse">
            <a:avLst/>
          </a:prstGeom>
          <a:solidFill>
            <a:srgbClr val="C79A3B"/>
          </a:solidFill>
          <a:ln/>
        </p:spPr>
      </p:sp>
      <p:sp>
        <p:nvSpPr>
          <p:cNvPr id="25" name="Text 23"/>
          <p:cNvSpPr/>
          <p:nvPr/>
        </p:nvSpPr>
        <p:spPr>
          <a:xfrm>
            <a:off x="6766560" y="44348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Treatment of borrowing costs, if capitalised</a:t>
            </a:r>
            <a:endParaRPr lang="en-US" dirty="0"/>
          </a:p>
        </p:txBody>
      </p:sp>
      <p:sp>
        <p:nvSpPr>
          <p:cNvPr id="26" name="Shape 24"/>
          <p:cNvSpPr/>
          <p:nvPr/>
        </p:nvSpPr>
        <p:spPr>
          <a:xfrm>
            <a:off x="6537960" y="5038344"/>
            <a:ext cx="91440" cy="91440"/>
          </a:xfrm>
          <a:prstGeom prst="ellipse">
            <a:avLst/>
          </a:prstGeom>
          <a:solidFill>
            <a:srgbClr val="C79A3B"/>
          </a:solidFill>
          <a:ln/>
        </p:spPr>
      </p:sp>
      <p:sp>
        <p:nvSpPr>
          <p:cNvPr id="27" name="Text 25"/>
          <p:cNvSpPr/>
          <p:nvPr/>
        </p:nvSpPr>
        <p:spPr>
          <a:xfrm>
            <a:off x="6766560" y="48920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Treatment of foreign currency transactions, if any</a:t>
            </a:r>
            <a:endParaRPr lang="en-US" dirty="0"/>
          </a:p>
        </p:txBody>
      </p:sp>
      <p:sp>
        <p:nvSpPr>
          <p:cNvPr id="28" name="Shape 26"/>
          <p:cNvSpPr/>
          <p:nvPr/>
        </p:nvSpPr>
        <p:spPr>
          <a:xfrm>
            <a:off x="6537960" y="5495544"/>
            <a:ext cx="91440" cy="91440"/>
          </a:xfrm>
          <a:prstGeom prst="ellipse">
            <a:avLst/>
          </a:prstGeom>
          <a:solidFill>
            <a:srgbClr val="C79A3B"/>
          </a:solidFill>
          <a:ln/>
        </p:spPr>
      </p:sp>
      <p:sp>
        <p:nvSpPr>
          <p:cNvPr id="29" name="Text 27"/>
          <p:cNvSpPr/>
          <p:nvPr/>
        </p:nvSpPr>
        <p:spPr>
          <a:xfrm>
            <a:off x="6766560" y="53492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Basis of provisions for doubtful debts / contingencies</a:t>
            </a:r>
            <a:endParaRPr lang="en-US" dirty="0"/>
          </a:p>
        </p:txBody>
      </p:sp>
      <p:sp>
        <p:nvSpPr>
          <p:cNvPr id="30" name="Text 2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CADCFC"/>
                </a:solidFill>
                <a:latin typeface="Calibri" pitchFamily="34" charset="0"/>
                <a:ea typeface="Calibri" pitchFamily="34" charset="-122"/>
                <a:cs typeface="Calibri" pitchFamily="34" charset="-120"/>
              </a:rPr>
              <a:t>Financial Statements — Proprietorship Concerns</a:t>
            </a:r>
            <a:endParaRPr lang="en-US" dirty="0"/>
          </a:p>
        </p:txBody>
      </p:sp>
      <p:sp>
        <p:nvSpPr>
          <p:cNvPr id="31" name="Text 2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CADCFC"/>
                </a:solidFill>
                <a:latin typeface="Calibri" pitchFamily="34" charset="0"/>
                <a:ea typeface="Calibri" pitchFamily="34" charset="-122"/>
                <a:cs typeface="Calibri" pitchFamily="34" charset="-120"/>
              </a:rPr>
              <a:t>8</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ILLUSTRATION</a:t>
            </a:r>
            <a:endParaRPr lang="en-US" sz="2800" dirty="0"/>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Sample Accounting Policy Note</a:t>
            </a:r>
            <a:endParaRPr lang="en-US" sz="3200" dirty="0"/>
          </a:p>
        </p:txBody>
      </p:sp>
      <p:sp>
        <p:nvSpPr>
          <p:cNvPr id="4" name="Shape 2"/>
          <p:cNvSpPr/>
          <p:nvPr/>
        </p:nvSpPr>
        <p:spPr>
          <a:xfrm>
            <a:off x="563880" y="1490471"/>
            <a:ext cx="11064240" cy="4804977"/>
          </a:xfrm>
          <a:prstGeom prst="roundRect">
            <a:avLst>
              <a:gd name="adj" fmla="val 2330"/>
            </a:avLst>
          </a:prstGeom>
          <a:solidFill>
            <a:srgbClr val="F4F6FB"/>
          </a:solidFill>
          <a:ln/>
        </p:spPr>
      </p:sp>
      <p:pic>
        <p:nvPicPr>
          <p:cNvPr id="5" name="Image 0" descr="/home/claude/propfs/icon_bookopen_navy.png"/>
          <p:cNvPicPr>
            <a:picLocks noChangeAspect="1"/>
          </p:cNvPicPr>
          <p:nvPr/>
        </p:nvPicPr>
        <p:blipFill>
          <a:blip r:embed="rId3"/>
          <a:stretch>
            <a:fillRect/>
          </a:stretch>
        </p:blipFill>
        <p:spPr>
          <a:xfrm>
            <a:off x="868680" y="1531620"/>
            <a:ext cx="411480" cy="411480"/>
          </a:xfrm>
          <a:prstGeom prst="rect">
            <a:avLst/>
          </a:prstGeom>
        </p:spPr>
      </p:pic>
      <p:sp>
        <p:nvSpPr>
          <p:cNvPr id="6" name="Text 3"/>
          <p:cNvSpPr/>
          <p:nvPr/>
        </p:nvSpPr>
        <p:spPr>
          <a:xfrm>
            <a:off x="1417320" y="1554480"/>
            <a:ext cx="9601200" cy="365760"/>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Notes to Accounts — Significant Accounting Policies</a:t>
            </a:r>
            <a:endParaRPr lang="en-US" dirty="0"/>
          </a:p>
        </p:txBody>
      </p:sp>
      <p:sp>
        <p:nvSpPr>
          <p:cNvPr id="7" name="Text 4"/>
          <p:cNvSpPr/>
          <p:nvPr/>
        </p:nvSpPr>
        <p:spPr>
          <a:xfrm>
            <a:off x="868680" y="2039112"/>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1. Basis of Accounting</a:t>
            </a:r>
            <a:endParaRPr lang="en-US" dirty="0"/>
          </a:p>
        </p:txBody>
      </p:sp>
      <p:sp>
        <p:nvSpPr>
          <p:cNvPr id="8" name="Text 5"/>
          <p:cNvSpPr/>
          <p:nvPr/>
        </p:nvSpPr>
        <p:spPr>
          <a:xfrm>
            <a:off x="868680" y="2418588"/>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The financial statements are prepared under the historical cost convention, on accrual basis, in accordance with applicable Accounting Standards.</a:t>
            </a:r>
            <a:endParaRPr lang="en-US" dirty="0"/>
          </a:p>
        </p:txBody>
      </p:sp>
      <p:sp>
        <p:nvSpPr>
          <p:cNvPr id="9" name="Text 6"/>
          <p:cNvSpPr/>
          <p:nvPr/>
        </p:nvSpPr>
        <p:spPr>
          <a:xfrm>
            <a:off x="868680" y="3063240"/>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2. Revenue Recognition</a:t>
            </a:r>
            <a:endParaRPr lang="en-US" dirty="0"/>
          </a:p>
        </p:txBody>
      </p:sp>
      <p:sp>
        <p:nvSpPr>
          <p:cNvPr id="10" name="Text 7"/>
          <p:cNvSpPr/>
          <p:nvPr/>
        </p:nvSpPr>
        <p:spPr>
          <a:xfrm>
            <a:off x="868680" y="3355848"/>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Sales are recognised on dispatch of goods to customers, net of trade discounts and returns. Interest income is recognised on a time-proportion basis.</a:t>
            </a:r>
            <a:endParaRPr lang="en-US" dirty="0"/>
          </a:p>
        </p:txBody>
      </p:sp>
      <p:sp>
        <p:nvSpPr>
          <p:cNvPr id="11" name="Text 8"/>
          <p:cNvSpPr/>
          <p:nvPr/>
        </p:nvSpPr>
        <p:spPr>
          <a:xfrm>
            <a:off x="868680" y="3840480"/>
            <a:ext cx="10424160" cy="292608"/>
          </a:xfrm>
          <a:prstGeom prst="rect">
            <a:avLst/>
          </a:prstGeom>
          <a:noFill/>
          <a:ln/>
        </p:spPr>
        <p:txBody>
          <a:bodyPr wrap="square" lIns="0" tIns="0" rIns="0" bIns="0" rtlCol="0" anchor="ctr"/>
          <a:lstStyle/>
          <a:p>
            <a:pPr marL="0" indent="0">
              <a:buNone/>
            </a:pPr>
            <a:endParaRPr lang="en-US" b="1" dirty="0">
              <a:solidFill>
                <a:srgbClr val="1E2761"/>
              </a:solidFill>
              <a:latin typeface="Calibri" pitchFamily="34" charset="0"/>
              <a:ea typeface="Calibri" pitchFamily="34" charset="-122"/>
              <a:cs typeface="Calibri" pitchFamily="34" charset="-120"/>
            </a:endParaRPr>
          </a:p>
          <a:p>
            <a:pPr marL="0" indent="0">
              <a:buNone/>
            </a:pPr>
            <a:r>
              <a:rPr lang="en-US" b="1" dirty="0">
                <a:solidFill>
                  <a:srgbClr val="1E2761"/>
                </a:solidFill>
                <a:latin typeface="Calibri" pitchFamily="34" charset="0"/>
                <a:ea typeface="Calibri" pitchFamily="34" charset="-122"/>
                <a:cs typeface="Calibri" pitchFamily="34" charset="-120"/>
              </a:rPr>
              <a:t>3. Valuation of Inventories</a:t>
            </a:r>
            <a:endParaRPr lang="en-US" dirty="0"/>
          </a:p>
        </p:txBody>
      </p:sp>
      <p:sp>
        <p:nvSpPr>
          <p:cNvPr id="12" name="Text 9"/>
          <p:cNvSpPr/>
          <p:nvPr/>
        </p:nvSpPr>
        <p:spPr>
          <a:xfrm>
            <a:off x="868680" y="4133088"/>
            <a:ext cx="10424160" cy="457200"/>
          </a:xfrm>
          <a:prstGeom prst="rect">
            <a:avLst/>
          </a:prstGeom>
          <a:noFill/>
          <a:ln/>
        </p:spPr>
        <p:txBody>
          <a:bodyPr wrap="square" lIns="0" tIns="0" rIns="0" bIns="0" rtlCol="0" anchor="t"/>
          <a:lstStyle/>
          <a:p>
            <a:pPr marL="0" indent="0">
              <a:lnSpc>
                <a:spcPct val="115000"/>
              </a:lnSpc>
              <a:buNone/>
            </a:pPr>
            <a:endParaRPr lang="en-US" sz="300" i="1" dirty="0">
              <a:solidFill>
                <a:srgbClr val="1B1F3B"/>
              </a:solidFill>
              <a:latin typeface="Calibri" pitchFamily="34" charset="0"/>
              <a:ea typeface="Calibri" pitchFamily="34" charset="-122"/>
              <a:cs typeface="Calibri" pitchFamily="34" charset="-120"/>
            </a:endParaRPr>
          </a:p>
          <a:p>
            <a:pPr marL="0" indent="0">
              <a:lnSpc>
                <a:spcPct val="115000"/>
              </a:lnSpc>
              <a:buNone/>
            </a:pPr>
            <a:r>
              <a:rPr lang="en-US" i="1" dirty="0">
                <a:solidFill>
                  <a:srgbClr val="1B1F3B"/>
                </a:solidFill>
                <a:latin typeface="Calibri" pitchFamily="34" charset="0"/>
                <a:ea typeface="Calibri" pitchFamily="34" charset="-122"/>
                <a:cs typeface="Calibri" pitchFamily="34" charset="-120"/>
              </a:rPr>
              <a:t>Inventories are valued at lower of cost (FIFO basis) and net realisable value.</a:t>
            </a:r>
            <a:endParaRPr lang="en-US" dirty="0"/>
          </a:p>
        </p:txBody>
      </p:sp>
      <p:sp>
        <p:nvSpPr>
          <p:cNvPr id="13" name="Text 10"/>
          <p:cNvSpPr/>
          <p:nvPr/>
        </p:nvSpPr>
        <p:spPr>
          <a:xfrm>
            <a:off x="868680" y="4617720"/>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4. Fixed Assets &amp; Depreciation</a:t>
            </a:r>
            <a:endParaRPr lang="en-US" dirty="0"/>
          </a:p>
        </p:txBody>
      </p:sp>
      <p:sp>
        <p:nvSpPr>
          <p:cNvPr id="14" name="Text 11"/>
          <p:cNvSpPr/>
          <p:nvPr/>
        </p:nvSpPr>
        <p:spPr>
          <a:xfrm>
            <a:off x="868680" y="4910328"/>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Fixed assets are stated at cost less accumulated depreciation. Depreciation is provided on the Written Down Value method at rates prescribed under the Income-tax Act.</a:t>
            </a:r>
            <a:endParaRPr lang="en-US" dirty="0"/>
          </a:p>
        </p:txBody>
      </p:sp>
      <p:sp>
        <p:nvSpPr>
          <p:cNvPr id="15" name="Text 12"/>
          <p:cNvSpPr/>
          <p:nvPr/>
        </p:nvSpPr>
        <p:spPr>
          <a:xfrm>
            <a:off x="868680" y="5472926"/>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5. Contingent Liabilities</a:t>
            </a:r>
            <a:endParaRPr lang="en-US" dirty="0"/>
          </a:p>
        </p:txBody>
      </p:sp>
      <p:sp>
        <p:nvSpPr>
          <p:cNvPr id="16" name="Text 13"/>
          <p:cNvSpPr/>
          <p:nvPr/>
        </p:nvSpPr>
        <p:spPr>
          <a:xfrm>
            <a:off x="868680" y="5838249"/>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Contingent liabilities, if any, are disclosed by way of a note and are not provided for in the accounts.</a:t>
            </a:r>
            <a:endParaRPr lang="en-US" dirty="0"/>
          </a:p>
        </p:txBody>
      </p:sp>
      <p:sp>
        <p:nvSpPr>
          <p:cNvPr id="17" name="Text 14"/>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Proprietorship Concerns</a:t>
            </a:r>
            <a:endParaRPr lang="en-US" dirty="0"/>
          </a:p>
        </p:txBody>
      </p:sp>
      <p:sp>
        <p:nvSpPr>
          <p:cNvPr id="18" name="Text 15"/>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9</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COMMON PITFALLS</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Common Errors in Preparation</a:t>
            </a:r>
            <a:endParaRPr lang="en-US" sz="3200" dirty="0"/>
          </a:p>
        </p:txBody>
      </p:sp>
      <p:sp>
        <p:nvSpPr>
          <p:cNvPr id="4" name="Shape 2"/>
          <p:cNvSpPr/>
          <p:nvPr/>
        </p:nvSpPr>
        <p:spPr>
          <a:xfrm>
            <a:off x="548640" y="1600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5" name="Image 0" descr="/home/claude/propfs/icon_exclamationcircle_navy.png"/>
          <p:cNvPicPr>
            <a:picLocks noChangeAspect="1"/>
          </p:cNvPicPr>
          <p:nvPr/>
        </p:nvPicPr>
        <p:blipFill>
          <a:blip r:embed="rId3"/>
          <a:stretch>
            <a:fillRect/>
          </a:stretch>
        </p:blipFill>
        <p:spPr>
          <a:xfrm>
            <a:off x="749808" y="1783080"/>
            <a:ext cx="365760" cy="365760"/>
          </a:xfrm>
          <a:prstGeom prst="rect">
            <a:avLst/>
          </a:prstGeom>
        </p:spPr>
      </p:pic>
      <p:sp>
        <p:nvSpPr>
          <p:cNvPr id="6" name="Text 3"/>
          <p:cNvSpPr/>
          <p:nvPr/>
        </p:nvSpPr>
        <p:spPr>
          <a:xfrm>
            <a:off x="749808" y="2221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Mixing Personal &amp; Business Transactions</a:t>
            </a:r>
            <a:endParaRPr lang="en-US" dirty="0"/>
          </a:p>
        </p:txBody>
      </p:sp>
      <p:sp>
        <p:nvSpPr>
          <p:cNvPr id="7" name="Text 4"/>
          <p:cNvSpPr/>
          <p:nvPr/>
        </p:nvSpPr>
        <p:spPr>
          <a:xfrm>
            <a:off x="749808" y="288036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Personal expenses routed through business accounts without recording as drawings</a:t>
            </a:r>
            <a:endParaRPr lang="en-US" dirty="0"/>
          </a:p>
        </p:txBody>
      </p:sp>
      <p:sp>
        <p:nvSpPr>
          <p:cNvPr id="8" name="Shape 5"/>
          <p:cNvSpPr/>
          <p:nvPr/>
        </p:nvSpPr>
        <p:spPr>
          <a:xfrm>
            <a:off x="4297680" y="1600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9" name="Image 1" descr="/home/claude/propfs/icon_exclamationcircle_navy.png"/>
          <p:cNvPicPr>
            <a:picLocks noChangeAspect="1"/>
          </p:cNvPicPr>
          <p:nvPr/>
        </p:nvPicPr>
        <p:blipFill>
          <a:blip r:embed="rId3"/>
          <a:stretch>
            <a:fillRect/>
          </a:stretch>
        </p:blipFill>
        <p:spPr>
          <a:xfrm>
            <a:off x="4498848" y="1783080"/>
            <a:ext cx="365760" cy="365760"/>
          </a:xfrm>
          <a:prstGeom prst="rect">
            <a:avLst/>
          </a:prstGeom>
        </p:spPr>
      </p:pic>
      <p:sp>
        <p:nvSpPr>
          <p:cNvPr id="10" name="Text 6"/>
          <p:cNvSpPr/>
          <p:nvPr/>
        </p:nvSpPr>
        <p:spPr>
          <a:xfrm>
            <a:off x="4498848" y="2221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No Separate Capital Account</a:t>
            </a:r>
            <a:endParaRPr lang="en-US" dirty="0"/>
          </a:p>
        </p:txBody>
      </p:sp>
      <p:sp>
        <p:nvSpPr>
          <p:cNvPr id="11" name="Text 7"/>
          <p:cNvSpPr/>
          <p:nvPr/>
        </p:nvSpPr>
        <p:spPr>
          <a:xfrm>
            <a:off x="4498848" y="288036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Drawings, interest on capital &amp; profit not properly reflected in the Capital Account</a:t>
            </a:r>
            <a:endParaRPr lang="en-US" dirty="0"/>
          </a:p>
        </p:txBody>
      </p:sp>
      <p:sp>
        <p:nvSpPr>
          <p:cNvPr id="12" name="Shape 8"/>
          <p:cNvSpPr/>
          <p:nvPr/>
        </p:nvSpPr>
        <p:spPr>
          <a:xfrm>
            <a:off x="8046720" y="1600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13" name="Image 2" descr="/home/claude/propfs/icon_exclamationcircle_navy.png"/>
          <p:cNvPicPr>
            <a:picLocks noChangeAspect="1"/>
          </p:cNvPicPr>
          <p:nvPr/>
        </p:nvPicPr>
        <p:blipFill>
          <a:blip r:embed="rId3"/>
          <a:stretch>
            <a:fillRect/>
          </a:stretch>
        </p:blipFill>
        <p:spPr>
          <a:xfrm>
            <a:off x="8247888" y="1783080"/>
            <a:ext cx="365760" cy="365760"/>
          </a:xfrm>
          <a:prstGeom prst="rect">
            <a:avLst/>
          </a:prstGeom>
        </p:spPr>
      </p:pic>
      <p:sp>
        <p:nvSpPr>
          <p:cNvPr id="14" name="Text 9"/>
          <p:cNvSpPr/>
          <p:nvPr/>
        </p:nvSpPr>
        <p:spPr>
          <a:xfrm>
            <a:off x="8247888" y="2221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Depreciation Ignored or Inconsistent</a:t>
            </a:r>
            <a:endParaRPr lang="en-US" dirty="0"/>
          </a:p>
        </p:txBody>
      </p:sp>
      <p:sp>
        <p:nvSpPr>
          <p:cNvPr id="15" name="Text 10"/>
          <p:cNvSpPr/>
          <p:nvPr/>
        </p:nvSpPr>
        <p:spPr>
          <a:xfrm>
            <a:off x="8247888" y="288036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No depreciation charged, or the method/rate changed year to year without disclosure</a:t>
            </a:r>
            <a:endParaRPr lang="en-US" dirty="0"/>
          </a:p>
        </p:txBody>
      </p:sp>
      <p:sp>
        <p:nvSpPr>
          <p:cNvPr id="16" name="Shape 11"/>
          <p:cNvSpPr/>
          <p:nvPr/>
        </p:nvSpPr>
        <p:spPr>
          <a:xfrm>
            <a:off x="548640" y="3886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17" name="Image 3" descr="/home/claude/propfs/icon_exclamationcircle_navy.png"/>
          <p:cNvPicPr>
            <a:picLocks noChangeAspect="1"/>
          </p:cNvPicPr>
          <p:nvPr/>
        </p:nvPicPr>
        <p:blipFill>
          <a:blip r:embed="rId3"/>
          <a:stretch>
            <a:fillRect/>
          </a:stretch>
        </p:blipFill>
        <p:spPr>
          <a:xfrm>
            <a:off x="749808" y="4069080"/>
            <a:ext cx="365760" cy="365760"/>
          </a:xfrm>
          <a:prstGeom prst="rect">
            <a:avLst/>
          </a:prstGeom>
        </p:spPr>
      </p:pic>
      <p:sp>
        <p:nvSpPr>
          <p:cNvPr id="18" name="Text 12"/>
          <p:cNvSpPr/>
          <p:nvPr/>
        </p:nvSpPr>
        <p:spPr>
          <a:xfrm>
            <a:off x="749808" y="4507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Cash/Bank Not Reconciled</a:t>
            </a:r>
            <a:endParaRPr lang="en-US" dirty="0"/>
          </a:p>
        </p:txBody>
      </p:sp>
      <p:sp>
        <p:nvSpPr>
          <p:cNvPr id="19" name="Text 13"/>
          <p:cNvSpPr/>
          <p:nvPr/>
        </p:nvSpPr>
        <p:spPr>
          <a:xfrm>
            <a:off x="749808" y="516636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Book cash &amp; bank balances not reconciled with physical cash and bank statements</a:t>
            </a:r>
            <a:endParaRPr lang="en-US" dirty="0"/>
          </a:p>
        </p:txBody>
      </p:sp>
      <p:sp>
        <p:nvSpPr>
          <p:cNvPr id="20" name="Shape 14"/>
          <p:cNvSpPr/>
          <p:nvPr/>
        </p:nvSpPr>
        <p:spPr>
          <a:xfrm>
            <a:off x="4297680" y="3886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21" name="Image 4" descr="/home/claude/propfs/icon_exclamationcircle_navy.png"/>
          <p:cNvPicPr>
            <a:picLocks noChangeAspect="1"/>
          </p:cNvPicPr>
          <p:nvPr/>
        </p:nvPicPr>
        <p:blipFill>
          <a:blip r:embed="rId3"/>
          <a:stretch>
            <a:fillRect/>
          </a:stretch>
        </p:blipFill>
        <p:spPr>
          <a:xfrm>
            <a:off x="4498848" y="4069080"/>
            <a:ext cx="365760" cy="365760"/>
          </a:xfrm>
          <a:prstGeom prst="rect">
            <a:avLst/>
          </a:prstGeom>
        </p:spPr>
      </p:pic>
      <p:sp>
        <p:nvSpPr>
          <p:cNvPr id="22" name="Text 15"/>
          <p:cNvSpPr/>
          <p:nvPr/>
        </p:nvSpPr>
        <p:spPr>
          <a:xfrm>
            <a:off x="4498848" y="4507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Missing Comparative Figures</a:t>
            </a:r>
            <a:endParaRPr lang="en-US" dirty="0"/>
          </a:p>
        </p:txBody>
      </p:sp>
      <p:sp>
        <p:nvSpPr>
          <p:cNvPr id="23" name="Text 16"/>
          <p:cNvSpPr/>
          <p:nvPr/>
        </p:nvSpPr>
        <p:spPr>
          <a:xfrm>
            <a:off x="4498848" y="516636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Previous year's figures omitted, making trend analysis impossible</a:t>
            </a:r>
            <a:endParaRPr lang="en-US" dirty="0"/>
          </a:p>
        </p:txBody>
      </p:sp>
      <p:sp>
        <p:nvSpPr>
          <p:cNvPr id="24" name="Shape 17"/>
          <p:cNvSpPr/>
          <p:nvPr/>
        </p:nvSpPr>
        <p:spPr>
          <a:xfrm>
            <a:off x="8046720" y="3886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25" name="Image 5" descr="/home/claude/propfs/icon_exclamationcircle_navy.png"/>
          <p:cNvPicPr>
            <a:picLocks noChangeAspect="1"/>
          </p:cNvPicPr>
          <p:nvPr/>
        </p:nvPicPr>
        <p:blipFill>
          <a:blip r:embed="rId3"/>
          <a:stretch>
            <a:fillRect/>
          </a:stretch>
        </p:blipFill>
        <p:spPr>
          <a:xfrm>
            <a:off x="8247888" y="4069080"/>
            <a:ext cx="365760" cy="365760"/>
          </a:xfrm>
          <a:prstGeom prst="rect">
            <a:avLst/>
          </a:prstGeom>
        </p:spPr>
      </p:pic>
      <p:sp>
        <p:nvSpPr>
          <p:cNvPr id="26" name="Text 18"/>
          <p:cNvSpPr/>
          <p:nvPr/>
        </p:nvSpPr>
        <p:spPr>
          <a:xfrm>
            <a:off x="8247888" y="4507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Arithmetic &amp; Casting Errors</a:t>
            </a:r>
            <a:endParaRPr lang="en-US" dirty="0"/>
          </a:p>
        </p:txBody>
      </p:sp>
      <p:sp>
        <p:nvSpPr>
          <p:cNvPr id="27" name="Text 19"/>
          <p:cNvSpPr/>
          <p:nvPr/>
        </p:nvSpPr>
        <p:spPr>
          <a:xfrm>
            <a:off x="8247888" y="516636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Totals in Balance Sheet not tallying; carried-forward balances mismatched</a:t>
            </a:r>
            <a:endParaRPr lang="en-US" dirty="0"/>
          </a:p>
        </p:txBody>
      </p:sp>
      <p:sp>
        <p:nvSpPr>
          <p:cNvPr id="28" name="Text 20"/>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Proprietorship Concerns</a:t>
            </a:r>
            <a:endParaRPr lang="en-US" dirty="0"/>
          </a:p>
        </p:txBody>
      </p:sp>
      <p:sp>
        <p:nvSpPr>
          <p:cNvPr id="29" name="Text 21"/>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10</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COMMON PITFALLS</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Common Errors in Disclosure &amp; Compliance</a:t>
            </a:r>
            <a:endParaRPr lang="en-US" sz="3200" dirty="0"/>
          </a:p>
        </p:txBody>
      </p:sp>
      <p:sp>
        <p:nvSpPr>
          <p:cNvPr id="4" name="Shape 2"/>
          <p:cNvSpPr/>
          <p:nvPr/>
        </p:nvSpPr>
        <p:spPr>
          <a:xfrm>
            <a:off x="548640" y="1600200"/>
            <a:ext cx="3611880" cy="2148840"/>
          </a:xfrm>
          <a:prstGeom prst="roundRect">
            <a:avLst>
              <a:gd name="adj" fmla="val 4255"/>
            </a:avLst>
          </a:prstGeom>
          <a:solidFill>
            <a:srgbClr val="F4F6FB"/>
          </a:solidFill>
          <a:ln/>
        </p:spPr>
      </p:sp>
      <p:pic>
        <p:nvPicPr>
          <p:cNvPr id="5" name="Image 0" descr="/home/claude/propfs/icon_exclamationcircle_navy.png"/>
          <p:cNvPicPr>
            <a:picLocks noChangeAspect="1"/>
          </p:cNvPicPr>
          <p:nvPr/>
        </p:nvPicPr>
        <p:blipFill>
          <a:blip r:embed="rId3"/>
          <a:stretch>
            <a:fillRect/>
          </a:stretch>
        </p:blipFill>
        <p:spPr>
          <a:xfrm>
            <a:off x="749808" y="1783080"/>
            <a:ext cx="365760" cy="365760"/>
          </a:xfrm>
          <a:prstGeom prst="rect">
            <a:avLst/>
          </a:prstGeom>
        </p:spPr>
      </p:pic>
      <p:sp>
        <p:nvSpPr>
          <p:cNvPr id="6" name="Text 3"/>
          <p:cNvSpPr/>
          <p:nvPr/>
        </p:nvSpPr>
        <p:spPr>
          <a:xfrm>
            <a:off x="749808" y="2221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No Accounting Policy Note</a:t>
            </a:r>
            <a:endParaRPr lang="en-US" dirty="0"/>
          </a:p>
        </p:txBody>
      </p:sp>
      <p:sp>
        <p:nvSpPr>
          <p:cNvPr id="7" name="Text 4"/>
          <p:cNvSpPr/>
          <p:nvPr/>
        </p:nvSpPr>
        <p:spPr>
          <a:xfrm>
            <a:off x="749808" y="2569464"/>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Financial statements presented without any note on significant accounting policies followed (violates AS 1)</a:t>
            </a:r>
            <a:endParaRPr lang="en-US" dirty="0"/>
          </a:p>
        </p:txBody>
      </p:sp>
      <p:sp>
        <p:nvSpPr>
          <p:cNvPr id="8" name="Shape 5"/>
          <p:cNvSpPr/>
          <p:nvPr/>
        </p:nvSpPr>
        <p:spPr>
          <a:xfrm>
            <a:off x="4297680" y="1600200"/>
            <a:ext cx="3611880" cy="2148840"/>
          </a:xfrm>
          <a:prstGeom prst="roundRect">
            <a:avLst>
              <a:gd name="adj" fmla="val 4255"/>
            </a:avLst>
          </a:prstGeom>
          <a:solidFill>
            <a:srgbClr val="F4F6FB"/>
          </a:solidFill>
          <a:ln/>
        </p:spPr>
      </p:sp>
      <p:pic>
        <p:nvPicPr>
          <p:cNvPr id="9" name="Image 1" descr="/home/claude/propfs/icon_exclamationcircle_navy.png"/>
          <p:cNvPicPr>
            <a:picLocks noChangeAspect="1"/>
          </p:cNvPicPr>
          <p:nvPr/>
        </p:nvPicPr>
        <p:blipFill>
          <a:blip r:embed="rId3"/>
          <a:stretch>
            <a:fillRect/>
          </a:stretch>
        </p:blipFill>
        <p:spPr>
          <a:xfrm>
            <a:off x="4498848" y="1783080"/>
            <a:ext cx="365760" cy="365760"/>
          </a:xfrm>
          <a:prstGeom prst="rect">
            <a:avLst/>
          </a:prstGeom>
        </p:spPr>
      </p:pic>
      <p:sp>
        <p:nvSpPr>
          <p:cNvPr id="10" name="Text 6"/>
          <p:cNvSpPr/>
          <p:nvPr/>
        </p:nvSpPr>
        <p:spPr>
          <a:xfrm>
            <a:off x="4498848" y="2221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Method of Stock Valuation Not Stated</a:t>
            </a:r>
            <a:endParaRPr lang="en-US" dirty="0"/>
          </a:p>
        </p:txBody>
      </p:sp>
      <p:sp>
        <p:nvSpPr>
          <p:cNvPr id="11" name="Text 7"/>
          <p:cNvSpPr/>
          <p:nvPr/>
        </p:nvSpPr>
        <p:spPr>
          <a:xfrm>
            <a:off x="4498848" y="274320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Inventory valuation basis not disclosed, or changed without disclosing the impact on profit</a:t>
            </a:r>
            <a:endParaRPr lang="en-US" dirty="0"/>
          </a:p>
        </p:txBody>
      </p:sp>
      <p:sp>
        <p:nvSpPr>
          <p:cNvPr id="12" name="Shape 8"/>
          <p:cNvSpPr/>
          <p:nvPr/>
        </p:nvSpPr>
        <p:spPr>
          <a:xfrm>
            <a:off x="8031480" y="1495044"/>
            <a:ext cx="3611880" cy="2148840"/>
          </a:xfrm>
          <a:prstGeom prst="roundRect">
            <a:avLst>
              <a:gd name="adj" fmla="val 4255"/>
            </a:avLst>
          </a:prstGeom>
          <a:solidFill>
            <a:srgbClr val="F4F6FB"/>
          </a:solidFill>
          <a:ln/>
        </p:spPr>
      </p:sp>
      <p:pic>
        <p:nvPicPr>
          <p:cNvPr id="13" name="Image 2" descr="/home/claude/propfs/icon_exclamationcircle_navy.png"/>
          <p:cNvPicPr>
            <a:picLocks noChangeAspect="1"/>
          </p:cNvPicPr>
          <p:nvPr/>
        </p:nvPicPr>
        <p:blipFill>
          <a:blip r:embed="rId3"/>
          <a:stretch>
            <a:fillRect/>
          </a:stretch>
        </p:blipFill>
        <p:spPr>
          <a:xfrm>
            <a:off x="8247888" y="1783080"/>
            <a:ext cx="365760" cy="365760"/>
          </a:xfrm>
          <a:prstGeom prst="rect">
            <a:avLst/>
          </a:prstGeom>
        </p:spPr>
      </p:pic>
      <p:sp>
        <p:nvSpPr>
          <p:cNvPr id="14" name="Text 9"/>
          <p:cNvSpPr/>
          <p:nvPr/>
        </p:nvSpPr>
        <p:spPr>
          <a:xfrm>
            <a:off x="8247888" y="2221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Depreciation Method Not Disclosed</a:t>
            </a:r>
            <a:endParaRPr lang="en-US" dirty="0"/>
          </a:p>
        </p:txBody>
      </p:sp>
      <p:sp>
        <p:nvSpPr>
          <p:cNvPr id="15" name="Text 10"/>
          <p:cNvSpPr/>
          <p:nvPr/>
        </p:nvSpPr>
        <p:spPr>
          <a:xfrm>
            <a:off x="8232648" y="2734056"/>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Rate/method of depreciation not mentioned, making it hard to verify consistency</a:t>
            </a:r>
            <a:endParaRPr lang="en-US" dirty="0"/>
          </a:p>
        </p:txBody>
      </p:sp>
      <p:sp>
        <p:nvSpPr>
          <p:cNvPr id="16" name="Shape 11"/>
          <p:cNvSpPr/>
          <p:nvPr/>
        </p:nvSpPr>
        <p:spPr>
          <a:xfrm>
            <a:off x="548640" y="3886200"/>
            <a:ext cx="3611880" cy="2148840"/>
          </a:xfrm>
          <a:prstGeom prst="roundRect">
            <a:avLst>
              <a:gd name="adj" fmla="val 4255"/>
            </a:avLst>
          </a:prstGeom>
          <a:solidFill>
            <a:srgbClr val="F4F6FB"/>
          </a:solidFill>
          <a:ln/>
        </p:spPr>
      </p:sp>
      <p:pic>
        <p:nvPicPr>
          <p:cNvPr id="17" name="Image 3" descr="/home/claude/propfs/icon_exclamationcircle_navy.png"/>
          <p:cNvPicPr>
            <a:picLocks noChangeAspect="1"/>
          </p:cNvPicPr>
          <p:nvPr/>
        </p:nvPicPr>
        <p:blipFill>
          <a:blip r:embed="rId3"/>
          <a:stretch>
            <a:fillRect/>
          </a:stretch>
        </p:blipFill>
        <p:spPr>
          <a:xfrm>
            <a:off x="749808" y="4069080"/>
            <a:ext cx="365760" cy="365760"/>
          </a:xfrm>
          <a:prstGeom prst="rect">
            <a:avLst/>
          </a:prstGeom>
        </p:spPr>
      </p:pic>
      <p:sp>
        <p:nvSpPr>
          <p:cNvPr id="18" name="Text 12"/>
          <p:cNvSpPr/>
          <p:nvPr/>
        </p:nvSpPr>
        <p:spPr>
          <a:xfrm>
            <a:off x="749808" y="4507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Contingent Liabilities Omitted</a:t>
            </a:r>
            <a:endParaRPr lang="en-US" dirty="0"/>
          </a:p>
        </p:txBody>
      </p:sp>
      <p:sp>
        <p:nvSpPr>
          <p:cNvPr id="19" name="Text 13"/>
          <p:cNvSpPr/>
          <p:nvPr/>
        </p:nvSpPr>
        <p:spPr>
          <a:xfrm>
            <a:off x="749808" y="4855464"/>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Pending litigation, guarantees given, or disputed tax demands not disclosed as notes</a:t>
            </a:r>
            <a:endParaRPr lang="en-US" dirty="0"/>
          </a:p>
        </p:txBody>
      </p:sp>
      <p:sp>
        <p:nvSpPr>
          <p:cNvPr id="20" name="Shape 14"/>
          <p:cNvSpPr/>
          <p:nvPr/>
        </p:nvSpPr>
        <p:spPr>
          <a:xfrm>
            <a:off x="4297680" y="3886200"/>
            <a:ext cx="3611880" cy="2148840"/>
          </a:xfrm>
          <a:prstGeom prst="roundRect">
            <a:avLst>
              <a:gd name="adj" fmla="val 4255"/>
            </a:avLst>
          </a:prstGeom>
          <a:solidFill>
            <a:srgbClr val="F4F6FB"/>
          </a:solidFill>
          <a:ln/>
        </p:spPr>
      </p:sp>
      <p:pic>
        <p:nvPicPr>
          <p:cNvPr id="21" name="Image 4" descr="/home/claude/propfs/icon_exclamationcircle_navy.png"/>
          <p:cNvPicPr>
            <a:picLocks noChangeAspect="1"/>
          </p:cNvPicPr>
          <p:nvPr/>
        </p:nvPicPr>
        <p:blipFill>
          <a:blip r:embed="rId3"/>
          <a:stretch>
            <a:fillRect/>
          </a:stretch>
        </p:blipFill>
        <p:spPr>
          <a:xfrm>
            <a:off x="4498848" y="4069080"/>
            <a:ext cx="365760" cy="365760"/>
          </a:xfrm>
          <a:prstGeom prst="rect">
            <a:avLst/>
          </a:prstGeom>
        </p:spPr>
      </p:pic>
      <p:sp>
        <p:nvSpPr>
          <p:cNvPr id="22" name="Text 15"/>
          <p:cNvSpPr/>
          <p:nvPr/>
        </p:nvSpPr>
        <p:spPr>
          <a:xfrm>
            <a:off x="4498848" y="4507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Related Party Transactions Unstated</a:t>
            </a:r>
            <a:endParaRPr lang="en-US" dirty="0"/>
          </a:p>
        </p:txBody>
      </p:sp>
      <p:sp>
        <p:nvSpPr>
          <p:cNvPr id="23" name="Text 16"/>
          <p:cNvSpPr/>
          <p:nvPr/>
        </p:nvSpPr>
        <p:spPr>
          <a:xfrm>
            <a:off x="4498848" y="508562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Transactions with family members or associate concerns not separately disclosed</a:t>
            </a:r>
            <a:endParaRPr lang="en-US" dirty="0"/>
          </a:p>
        </p:txBody>
      </p:sp>
      <p:sp>
        <p:nvSpPr>
          <p:cNvPr id="24" name="Shape 17"/>
          <p:cNvSpPr/>
          <p:nvPr/>
        </p:nvSpPr>
        <p:spPr>
          <a:xfrm>
            <a:off x="8046720" y="3886200"/>
            <a:ext cx="3611880" cy="2148840"/>
          </a:xfrm>
          <a:prstGeom prst="roundRect">
            <a:avLst>
              <a:gd name="adj" fmla="val 4255"/>
            </a:avLst>
          </a:prstGeom>
          <a:solidFill>
            <a:srgbClr val="F4F6FB"/>
          </a:solidFill>
          <a:ln/>
        </p:spPr>
      </p:sp>
      <p:pic>
        <p:nvPicPr>
          <p:cNvPr id="25" name="Image 5" descr="/home/claude/propfs/icon_exclamationcircle_navy.png"/>
          <p:cNvPicPr>
            <a:picLocks noChangeAspect="1"/>
          </p:cNvPicPr>
          <p:nvPr/>
        </p:nvPicPr>
        <p:blipFill>
          <a:blip r:embed="rId3"/>
          <a:stretch>
            <a:fillRect/>
          </a:stretch>
        </p:blipFill>
        <p:spPr>
          <a:xfrm>
            <a:off x="8247888" y="4069080"/>
            <a:ext cx="365760" cy="365760"/>
          </a:xfrm>
          <a:prstGeom prst="rect">
            <a:avLst/>
          </a:prstGeom>
        </p:spPr>
      </p:pic>
      <p:sp>
        <p:nvSpPr>
          <p:cNvPr id="26" name="Text 18"/>
          <p:cNvSpPr/>
          <p:nvPr/>
        </p:nvSpPr>
        <p:spPr>
          <a:xfrm>
            <a:off x="8247888" y="4507992"/>
            <a:ext cx="3209544"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GST/TDS Mismatch Unexplained</a:t>
            </a:r>
            <a:endParaRPr lang="en-US" dirty="0"/>
          </a:p>
        </p:txBody>
      </p:sp>
      <p:sp>
        <p:nvSpPr>
          <p:cNvPr id="27" name="Text 19"/>
          <p:cNvSpPr/>
          <p:nvPr/>
        </p:nvSpPr>
        <p:spPr>
          <a:xfrm>
            <a:off x="8232648" y="4871320"/>
            <a:ext cx="3209544" cy="8229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Turnover in financial statements not reconciled with GST returns or 26AS/TDS records</a:t>
            </a:r>
            <a:endParaRPr lang="en-US" dirty="0"/>
          </a:p>
        </p:txBody>
      </p:sp>
      <p:sp>
        <p:nvSpPr>
          <p:cNvPr id="28" name="Text 20"/>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Proprietorship Concerns</a:t>
            </a:r>
            <a:endParaRPr lang="en-US" dirty="0"/>
          </a:p>
        </p:txBody>
      </p:sp>
      <p:sp>
        <p:nvSpPr>
          <p:cNvPr id="29" name="Text 21"/>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11</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371600" y="4389120"/>
            <a:ext cx="4114800" cy="4114800"/>
          </a:xfrm>
          <a:prstGeom prst="ellipse">
            <a:avLst/>
          </a:prstGeom>
          <a:solidFill>
            <a:srgbClr val="263275"/>
          </a:solidFill>
          <a:ln/>
        </p:spPr>
      </p:sp>
      <p:sp>
        <p:nvSpPr>
          <p:cNvPr id="3" name="Text 1"/>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latin typeface="Calibri" pitchFamily="34" charset="0"/>
                <a:ea typeface="Calibri" pitchFamily="34" charset="-122"/>
                <a:cs typeface="Calibri" pitchFamily="34" charset="-120"/>
              </a:rPr>
              <a:t>BEFORE YOU FINALISE</a:t>
            </a:r>
            <a:endParaRPr lang="en-US" sz="2800" dirty="0"/>
          </a:p>
        </p:txBody>
      </p:sp>
      <p:sp>
        <p:nvSpPr>
          <p:cNvPr id="4" name="Text 2"/>
          <p:cNvSpPr/>
          <p:nvPr/>
        </p:nvSpPr>
        <p:spPr>
          <a:xfrm>
            <a:off x="548640" y="685800"/>
            <a:ext cx="9144000" cy="640080"/>
          </a:xfrm>
          <a:prstGeom prst="rect">
            <a:avLst/>
          </a:prstGeom>
          <a:noFill/>
          <a:ln/>
        </p:spPr>
        <p:txBody>
          <a:bodyPr wrap="square" lIns="0" tIns="0" rIns="0" bIns="0" rtlCol="0" anchor="ctr"/>
          <a:lstStyle/>
          <a:p>
            <a:pPr marL="0" indent="0">
              <a:buNone/>
            </a:pPr>
            <a:r>
              <a:rPr lang="en-US" sz="3200" b="1" dirty="0">
                <a:solidFill>
                  <a:srgbClr val="C00000"/>
                </a:solidFill>
                <a:latin typeface="Cambria" pitchFamily="34" charset="0"/>
                <a:ea typeface="Cambria" pitchFamily="34" charset="-122"/>
                <a:cs typeface="Cambria" pitchFamily="34" charset="-120"/>
              </a:rPr>
              <a:t>Quick Compliance Checklist</a:t>
            </a:r>
            <a:endParaRPr lang="en-US" sz="3200" dirty="0">
              <a:solidFill>
                <a:srgbClr val="C00000"/>
              </a:solidFill>
            </a:endParaRPr>
          </a:p>
        </p:txBody>
      </p:sp>
      <p:pic>
        <p:nvPicPr>
          <p:cNvPr id="5" name="Image 0" descr="/home/claude/propfs/icon_checkcircle_white.png"/>
          <p:cNvPicPr>
            <a:picLocks noChangeAspect="1"/>
          </p:cNvPicPr>
          <p:nvPr/>
        </p:nvPicPr>
        <p:blipFill>
          <a:blip r:embed="rId3"/>
          <a:stretch>
            <a:fillRect/>
          </a:stretch>
        </p:blipFill>
        <p:spPr>
          <a:xfrm>
            <a:off x="548640" y="1691640"/>
            <a:ext cx="365760" cy="365760"/>
          </a:xfrm>
          <a:prstGeom prst="rect">
            <a:avLst/>
          </a:prstGeom>
        </p:spPr>
      </p:pic>
      <p:sp>
        <p:nvSpPr>
          <p:cNvPr id="6" name="Text 3"/>
          <p:cNvSpPr/>
          <p:nvPr/>
        </p:nvSpPr>
        <p:spPr>
          <a:xfrm>
            <a:off x="1051560" y="1618488"/>
            <a:ext cx="4846320" cy="548640"/>
          </a:xfrm>
          <a:prstGeom prst="rect">
            <a:avLst/>
          </a:prstGeom>
          <a:noFill/>
          <a:ln/>
        </p:spPr>
        <p:txBody>
          <a:bodyPr wrap="square" lIns="0" tIns="0" rIns="0" bIns="0" rtlCol="0" anchor="t"/>
          <a:lstStyle/>
          <a:p>
            <a:pPr marL="0" indent="0">
              <a:lnSpc>
                <a:spcPct val="115000"/>
              </a:lnSpc>
              <a:buNone/>
            </a:pPr>
            <a:r>
              <a:rPr lang="en-US" dirty="0">
                <a:latin typeface="Calibri" pitchFamily="34" charset="0"/>
                <a:ea typeface="Calibri" pitchFamily="34" charset="-122"/>
                <a:cs typeface="Calibri" pitchFamily="34" charset="-120"/>
              </a:rPr>
              <a:t>Personal drawings &amp; business transactions clearly separated</a:t>
            </a:r>
            <a:endParaRPr lang="en-US" dirty="0"/>
          </a:p>
        </p:txBody>
      </p:sp>
      <p:pic>
        <p:nvPicPr>
          <p:cNvPr id="7" name="Image 1" descr="/home/claude/propfs/icon_checkcircle_white.png"/>
          <p:cNvPicPr>
            <a:picLocks noChangeAspect="1"/>
          </p:cNvPicPr>
          <p:nvPr/>
        </p:nvPicPr>
        <p:blipFill>
          <a:blip r:embed="rId3"/>
          <a:stretch>
            <a:fillRect/>
          </a:stretch>
        </p:blipFill>
        <p:spPr>
          <a:xfrm>
            <a:off x="548640" y="2468880"/>
            <a:ext cx="365760" cy="365760"/>
          </a:xfrm>
          <a:prstGeom prst="rect">
            <a:avLst/>
          </a:prstGeom>
        </p:spPr>
      </p:pic>
      <p:sp>
        <p:nvSpPr>
          <p:cNvPr id="8" name="Text 4"/>
          <p:cNvSpPr/>
          <p:nvPr/>
        </p:nvSpPr>
        <p:spPr>
          <a:xfrm>
            <a:off x="1051560" y="2395728"/>
            <a:ext cx="4846320" cy="548640"/>
          </a:xfrm>
          <a:prstGeom prst="rect">
            <a:avLst/>
          </a:prstGeom>
          <a:noFill/>
          <a:ln/>
        </p:spPr>
        <p:txBody>
          <a:bodyPr wrap="square" lIns="0" tIns="0" rIns="0" bIns="0" rtlCol="0" anchor="t"/>
          <a:lstStyle/>
          <a:p>
            <a:pPr marL="0" indent="0">
              <a:lnSpc>
                <a:spcPct val="115000"/>
              </a:lnSpc>
              <a:buNone/>
            </a:pPr>
            <a:r>
              <a:rPr lang="en-US" dirty="0">
                <a:latin typeface="Calibri" pitchFamily="34" charset="0"/>
                <a:ea typeface="Calibri" pitchFamily="34" charset="-122"/>
                <a:cs typeface="Calibri" pitchFamily="34" charset="-120"/>
              </a:rPr>
              <a:t>Capital Account updated with drawings, interest &amp; profit for the year</a:t>
            </a:r>
            <a:endParaRPr lang="en-US" dirty="0"/>
          </a:p>
        </p:txBody>
      </p:sp>
      <p:pic>
        <p:nvPicPr>
          <p:cNvPr id="9" name="Image 2" descr="/home/claude/propfs/icon_checkcircle_white.png"/>
          <p:cNvPicPr>
            <a:picLocks noChangeAspect="1"/>
          </p:cNvPicPr>
          <p:nvPr/>
        </p:nvPicPr>
        <p:blipFill>
          <a:blip r:embed="rId3"/>
          <a:stretch>
            <a:fillRect/>
          </a:stretch>
        </p:blipFill>
        <p:spPr>
          <a:xfrm>
            <a:off x="548640" y="3246120"/>
            <a:ext cx="365760" cy="365760"/>
          </a:xfrm>
          <a:prstGeom prst="rect">
            <a:avLst/>
          </a:prstGeom>
        </p:spPr>
      </p:pic>
      <p:sp>
        <p:nvSpPr>
          <p:cNvPr id="10" name="Text 5"/>
          <p:cNvSpPr/>
          <p:nvPr/>
        </p:nvSpPr>
        <p:spPr>
          <a:xfrm>
            <a:off x="1051560" y="3172968"/>
            <a:ext cx="4846320" cy="548640"/>
          </a:xfrm>
          <a:prstGeom prst="rect">
            <a:avLst/>
          </a:prstGeom>
          <a:noFill/>
          <a:ln/>
        </p:spPr>
        <p:txBody>
          <a:bodyPr wrap="square" lIns="0" tIns="0" rIns="0" bIns="0" rtlCol="0" anchor="t"/>
          <a:lstStyle/>
          <a:p>
            <a:pPr marL="0" indent="0">
              <a:lnSpc>
                <a:spcPct val="115000"/>
              </a:lnSpc>
              <a:buNone/>
            </a:pPr>
            <a:r>
              <a:rPr lang="en-US" dirty="0">
                <a:latin typeface="Calibri" pitchFamily="34" charset="0"/>
                <a:ea typeface="Calibri" pitchFamily="34" charset="-122"/>
                <a:cs typeface="Calibri" pitchFamily="34" charset="-120"/>
              </a:rPr>
              <a:t>Depreciation charged consistently and disclosed</a:t>
            </a:r>
            <a:endParaRPr lang="en-US" dirty="0"/>
          </a:p>
        </p:txBody>
      </p:sp>
      <p:pic>
        <p:nvPicPr>
          <p:cNvPr id="11" name="Image 3" descr="/home/claude/propfs/icon_checkcircle_white.png"/>
          <p:cNvPicPr>
            <a:picLocks noChangeAspect="1"/>
          </p:cNvPicPr>
          <p:nvPr/>
        </p:nvPicPr>
        <p:blipFill>
          <a:blip r:embed="rId3"/>
          <a:stretch>
            <a:fillRect/>
          </a:stretch>
        </p:blipFill>
        <p:spPr>
          <a:xfrm>
            <a:off x="548640" y="4023360"/>
            <a:ext cx="365760" cy="365760"/>
          </a:xfrm>
          <a:prstGeom prst="rect">
            <a:avLst/>
          </a:prstGeom>
        </p:spPr>
      </p:pic>
      <p:sp>
        <p:nvSpPr>
          <p:cNvPr id="12" name="Text 6"/>
          <p:cNvSpPr/>
          <p:nvPr/>
        </p:nvSpPr>
        <p:spPr>
          <a:xfrm>
            <a:off x="1051560" y="3749040"/>
            <a:ext cx="4846320" cy="548640"/>
          </a:xfrm>
          <a:prstGeom prst="rect">
            <a:avLst/>
          </a:prstGeom>
          <a:noFill/>
          <a:ln/>
        </p:spPr>
        <p:txBody>
          <a:bodyPr wrap="square" lIns="0" tIns="0" rIns="0" bIns="0" rtlCol="0" anchor="t"/>
          <a:lstStyle/>
          <a:p>
            <a:pPr marL="0" indent="0">
              <a:lnSpc>
                <a:spcPct val="115000"/>
              </a:lnSpc>
              <a:buNone/>
            </a:pPr>
            <a:r>
              <a:rPr lang="en-US" dirty="0">
                <a:latin typeface="Calibri" pitchFamily="34" charset="0"/>
                <a:ea typeface="Calibri" pitchFamily="34" charset="-122"/>
                <a:cs typeface="Calibri" pitchFamily="34" charset="-120"/>
              </a:rPr>
              <a:t>Accounting policy note included covering all significant policies</a:t>
            </a:r>
            <a:endParaRPr lang="en-US" dirty="0"/>
          </a:p>
        </p:txBody>
      </p:sp>
      <p:pic>
        <p:nvPicPr>
          <p:cNvPr id="13" name="Image 4" descr="/home/claude/propfs/icon_checkcircle_white.png"/>
          <p:cNvPicPr>
            <a:picLocks noChangeAspect="1"/>
          </p:cNvPicPr>
          <p:nvPr/>
        </p:nvPicPr>
        <p:blipFill>
          <a:blip r:embed="rId3"/>
          <a:stretch>
            <a:fillRect/>
          </a:stretch>
        </p:blipFill>
        <p:spPr>
          <a:xfrm>
            <a:off x="6172200" y="1691640"/>
            <a:ext cx="365760" cy="365760"/>
          </a:xfrm>
          <a:prstGeom prst="rect">
            <a:avLst/>
          </a:prstGeom>
        </p:spPr>
      </p:pic>
      <p:sp>
        <p:nvSpPr>
          <p:cNvPr id="14" name="Text 7"/>
          <p:cNvSpPr/>
          <p:nvPr/>
        </p:nvSpPr>
        <p:spPr>
          <a:xfrm>
            <a:off x="6675120" y="1618488"/>
            <a:ext cx="4846320" cy="548640"/>
          </a:xfrm>
          <a:prstGeom prst="rect">
            <a:avLst/>
          </a:prstGeom>
          <a:noFill/>
          <a:ln/>
        </p:spPr>
        <p:txBody>
          <a:bodyPr wrap="square" lIns="0" tIns="0" rIns="0" bIns="0" rtlCol="0" anchor="t"/>
          <a:lstStyle/>
          <a:p>
            <a:pPr marL="0" indent="0">
              <a:lnSpc>
                <a:spcPct val="115000"/>
              </a:lnSpc>
              <a:buNone/>
            </a:pPr>
            <a:r>
              <a:rPr lang="en-US" dirty="0">
                <a:latin typeface="Calibri" pitchFamily="34" charset="0"/>
                <a:ea typeface="Calibri" pitchFamily="34" charset="-122"/>
                <a:cs typeface="Calibri" pitchFamily="34" charset="-120"/>
              </a:rPr>
              <a:t>Previous year comparative figures shown</a:t>
            </a:r>
            <a:endParaRPr lang="en-US" dirty="0"/>
          </a:p>
        </p:txBody>
      </p:sp>
      <p:pic>
        <p:nvPicPr>
          <p:cNvPr id="15" name="Image 5" descr="/home/claude/propfs/icon_checkcircle_white.png"/>
          <p:cNvPicPr>
            <a:picLocks noChangeAspect="1"/>
          </p:cNvPicPr>
          <p:nvPr/>
        </p:nvPicPr>
        <p:blipFill>
          <a:blip r:embed="rId3"/>
          <a:stretch>
            <a:fillRect/>
          </a:stretch>
        </p:blipFill>
        <p:spPr>
          <a:xfrm>
            <a:off x="6172200" y="2468880"/>
            <a:ext cx="365760" cy="365760"/>
          </a:xfrm>
          <a:prstGeom prst="rect">
            <a:avLst/>
          </a:prstGeom>
        </p:spPr>
      </p:pic>
      <p:sp>
        <p:nvSpPr>
          <p:cNvPr id="16" name="Text 8"/>
          <p:cNvSpPr/>
          <p:nvPr/>
        </p:nvSpPr>
        <p:spPr>
          <a:xfrm>
            <a:off x="6675120" y="2395728"/>
            <a:ext cx="4846320" cy="548640"/>
          </a:xfrm>
          <a:prstGeom prst="rect">
            <a:avLst/>
          </a:prstGeom>
          <a:noFill/>
          <a:ln/>
        </p:spPr>
        <p:txBody>
          <a:bodyPr wrap="square" lIns="0" tIns="0" rIns="0" bIns="0" rtlCol="0" anchor="t"/>
          <a:lstStyle/>
          <a:p>
            <a:pPr marL="0" indent="0">
              <a:lnSpc>
                <a:spcPct val="115000"/>
              </a:lnSpc>
              <a:buNone/>
            </a:pPr>
            <a:r>
              <a:rPr lang="en-US" dirty="0">
                <a:latin typeface="Calibri" pitchFamily="34" charset="0"/>
                <a:ea typeface="Calibri" pitchFamily="34" charset="-122"/>
                <a:cs typeface="Calibri" pitchFamily="34" charset="-120"/>
              </a:rPr>
              <a:t>Stock valuation basis, method &amp; consistency confirmed</a:t>
            </a:r>
            <a:endParaRPr lang="en-US" dirty="0"/>
          </a:p>
        </p:txBody>
      </p:sp>
      <p:pic>
        <p:nvPicPr>
          <p:cNvPr id="17" name="Image 6" descr="/home/claude/propfs/icon_checkcircle_white.png"/>
          <p:cNvPicPr>
            <a:picLocks noChangeAspect="1"/>
          </p:cNvPicPr>
          <p:nvPr/>
        </p:nvPicPr>
        <p:blipFill>
          <a:blip r:embed="rId3"/>
          <a:stretch>
            <a:fillRect/>
          </a:stretch>
        </p:blipFill>
        <p:spPr>
          <a:xfrm>
            <a:off x="6172200" y="3246120"/>
            <a:ext cx="365760" cy="365760"/>
          </a:xfrm>
          <a:prstGeom prst="rect">
            <a:avLst/>
          </a:prstGeom>
        </p:spPr>
      </p:pic>
      <p:sp>
        <p:nvSpPr>
          <p:cNvPr id="18" name="Text 9"/>
          <p:cNvSpPr/>
          <p:nvPr/>
        </p:nvSpPr>
        <p:spPr>
          <a:xfrm>
            <a:off x="6675120" y="3172968"/>
            <a:ext cx="4846320" cy="548640"/>
          </a:xfrm>
          <a:prstGeom prst="rect">
            <a:avLst/>
          </a:prstGeom>
          <a:noFill/>
          <a:ln/>
        </p:spPr>
        <p:txBody>
          <a:bodyPr wrap="square" lIns="0" tIns="0" rIns="0" bIns="0" rtlCol="0" anchor="t"/>
          <a:lstStyle/>
          <a:p>
            <a:pPr marL="0" indent="0">
              <a:lnSpc>
                <a:spcPct val="115000"/>
              </a:lnSpc>
              <a:buNone/>
            </a:pPr>
            <a:r>
              <a:rPr lang="en-US" dirty="0">
                <a:latin typeface="Calibri" pitchFamily="34" charset="0"/>
                <a:ea typeface="Calibri" pitchFamily="34" charset="-122"/>
                <a:cs typeface="Calibri" pitchFamily="34" charset="-120"/>
              </a:rPr>
              <a:t>Contingent liabilities &amp; related party transactions disclosed</a:t>
            </a:r>
            <a:endParaRPr lang="en-US" dirty="0"/>
          </a:p>
        </p:txBody>
      </p:sp>
      <p:pic>
        <p:nvPicPr>
          <p:cNvPr id="19" name="Image 7" descr="/home/claude/propfs/icon_checkcircle_white.png"/>
          <p:cNvPicPr>
            <a:picLocks noChangeAspect="1"/>
          </p:cNvPicPr>
          <p:nvPr/>
        </p:nvPicPr>
        <p:blipFill>
          <a:blip r:embed="rId3"/>
          <a:stretch>
            <a:fillRect/>
          </a:stretch>
        </p:blipFill>
        <p:spPr>
          <a:xfrm>
            <a:off x="6172200" y="4023360"/>
            <a:ext cx="365760" cy="365760"/>
          </a:xfrm>
          <a:prstGeom prst="rect">
            <a:avLst/>
          </a:prstGeom>
        </p:spPr>
      </p:pic>
      <p:sp>
        <p:nvSpPr>
          <p:cNvPr id="20" name="Text 10"/>
          <p:cNvSpPr/>
          <p:nvPr/>
        </p:nvSpPr>
        <p:spPr>
          <a:xfrm>
            <a:off x="6675120" y="3950208"/>
            <a:ext cx="4846320" cy="548640"/>
          </a:xfrm>
          <a:prstGeom prst="rect">
            <a:avLst/>
          </a:prstGeom>
          <a:noFill/>
          <a:ln/>
        </p:spPr>
        <p:txBody>
          <a:bodyPr wrap="square" lIns="0" tIns="0" rIns="0" bIns="0" rtlCol="0" anchor="t"/>
          <a:lstStyle/>
          <a:p>
            <a:pPr marL="0" indent="0">
              <a:lnSpc>
                <a:spcPct val="115000"/>
              </a:lnSpc>
              <a:buNone/>
            </a:pPr>
            <a:r>
              <a:rPr lang="en-US" dirty="0">
                <a:latin typeface="Calibri" pitchFamily="34" charset="0"/>
                <a:ea typeface="Calibri" pitchFamily="34" charset="-122"/>
                <a:cs typeface="Calibri" pitchFamily="34" charset="-120"/>
              </a:rPr>
              <a:t>Turnover reconciled with GST returns / TDS records</a:t>
            </a:r>
            <a:endParaRPr lang="en-US" dirty="0"/>
          </a:p>
        </p:txBody>
      </p:sp>
      <p:sp>
        <p:nvSpPr>
          <p:cNvPr id="21" name="Text 11"/>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latin typeface="Calibri" pitchFamily="34" charset="0"/>
                <a:ea typeface="Calibri" pitchFamily="34" charset="-122"/>
                <a:cs typeface="Calibri" pitchFamily="34" charset="-120"/>
              </a:rPr>
              <a:t>Financial Statements — Proprietorship Concerns</a:t>
            </a:r>
            <a:endParaRPr lang="en-US" dirty="0"/>
          </a:p>
        </p:txBody>
      </p:sp>
      <p:sp>
        <p:nvSpPr>
          <p:cNvPr id="22" name="Text 12"/>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latin typeface="Calibri" pitchFamily="34" charset="0"/>
                <a:ea typeface="Calibri" pitchFamily="34" charset="-122"/>
                <a:cs typeface="Calibri" pitchFamily="34" charset="-120"/>
              </a:rPr>
              <a:t>12</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3BC22-2B53-4269-529D-B08B333EE9A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8DF07FE-88AB-7039-B8CD-91ACA38F4EFB}"/>
              </a:ext>
            </a:extLst>
          </p:cNvPr>
          <p:cNvSpPr/>
          <p:nvPr/>
        </p:nvSpPr>
        <p:spPr>
          <a:xfrm>
            <a:off x="9692640" y="-1371600"/>
            <a:ext cx="4572000" cy="4572000"/>
          </a:xfrm>
          <a:prstGeom prst="ellipse">
            <a:avLst/>
          </a:prstGeom>
          <a:solidFill>
            <a:srgbClr val="263275"/>
          </a:solidFill>
          <a:ln/>
        </p:spPr>
      </p:sp>
      <p:sp>
        <p:nvSpPr>
          <p:cNvPr id="3" name="Shape 1">
            <a:extLst>
              <a:ext uri="{FF2B5EF4-FFF2-40B4-BE49-F238E27FC236}">
                <a16:creationId xmlns:a16="http://schemas.microsoft.com/office/drawing/2014/main" id="{3FAEEC30-C718-CD03-A82B-D02F81E5FB25}"/>
              </a:ext>
            </a:extLst>
          </p:cNvPr>
          <p:cNvSpPr/>
          <p:nvPr/>
        </p:nvSpPr>
        <p:spPr>
          <a:xfrm>
            <a:off x="10607040" y="4389120"/>
            <a:ext cx="2926080" cy="2926080"/>
          </a:xfrm>
          <a:prstGeom prst="ellipse">
            <a:avLst/>
          </a:prstGeom>
          <a:solidFill>
            <a:srgbClr val="263275"/>
          </a:solidFill>
          <a:ln/>
        </p:spPr>
      </p:sp>
      <p:sp>
        <p:nvSpPr>
          <p:cNvPr id="4" name="Text 2">
            <a:extLst>
              <a:ext uri="{FF2B5EF4-FFF2-40B4-BE49-F238E27FC236}">
                <a16:creationId xmlns:a16="http://schemas.microsoft.com/office/drawing/2014/main" id="{333E280D-3BDF-DDD1-986C-B933D0BAC7E1}"/>
              </a:ext>
            </a:extLst>
          </p:cNvPr>
          <p:cNvSpPr/>
          <p:nvPr/>
        </p:nvSpPr>
        <p:spPr>
          <a:xfrm>
            <a:off x="3771900" y="3329897"/>
            <a:ext cx="4556760" cy="457200"/>
          </a:xfrm>
          <a:prstGeom prst="rect">
            <a:avLst/>
          </a:prstGeom>
          <a:noFill/>
          <a:ln/>
        </p:spPr>
        <p:txBody>
          <a:bodyPr wrap="square" lIns="0" tIns="0" rIns="0" bIns="0" rtlCol="0" anchor="ctr"/>
          <a:lstStyle/>
          <a:p>
            <a:pPr marL="0" indent="0">
              <a:buNone/>
            </a:pPr>
            <a:r>
              <a:rPr lang="en-US" sz="3200" b="1" kern="0" spc="300" dirty="0">
                <a:solidFill>
                  <a:srgbClr val="002060"/>
                </a:solidFill>
                <a:latin typeface="Calibri" pitchFamily="34" charset="0"/>
                <a:ea typeface="Calibri" pitchFamily="34" charset="-122"/>
                <a:cs typeface="Calibri" pitchFamily="34" charset="-120"/>
              </a:rPr>
              <a:t>P A R T N E R S H I P S</a:t>
            </a:r>
            <a:endParaRPr lang="en-US" sz="3200" b="1" dirty="0">
              <a:solidFill>
                <a:srgbClr val="002060"/>
              </a:solidFill>
            </a:endParaRPr>
          </a:p>
        </p:txBody>
      </p:sp>
      <p:sp>
        <p:nvSpPr>
          <p:cNvPr id="5" name="Text 3">
            <a:extLst>
              <a:ext uri="{FF2B5EF4-FFF2-40B4-BE49-F238E27FC236}">
                <a16:creationId xmlns:a16="http://schemas.microsoft.com/office/drawing/2014/main" id="{9151EB0D-12F2-868B-D0FE-95B1F27E372E}"/>
              </a:ext>
            </a:extLst>
          </p:cNvPr>
          <p:cNvSpPr/>
          <p:nvPr/>
        </p:nvSpPr>
        <p:spPr>
          <a:xfrm>
            <a:off x="600970" y="1348740"/>
            <a:ext cx="10515600" cy="1737360"/>
          </a:xfrm>
          <a:prstGeom prst="rect">
            <a:avLst/>
          </a:prstGeom>
          <a:noFill/>
          <a:ln/>
        </p:spPr>
        <p:txBody>
          <a:bodyPr wrap="square" lIns="0" tIns="0" rIns="0" bIns="0" rtlCol="0" anchor="ctr"/>
          <a:lstStyle/>
          <a:p>
            <a:pPr marL="0" indent="0" algn="ctr">
              <a:lnSpc>
                <a:spcPct val="105000"/>
              </a:lnSpc>
              <a:buNone/>
            </a:pPr>
            <a:r>
              <a:rPr lang="en-US" sz="4000" b="1" dirty="0">
                <a:solidFill>
                  <a:srgbClr val="FF0000"/>
                </a:solidFill>
                <a:latin typeface="Cambria" pitchFamily="34" charset="0"/>
                <a:ea typeface="Cambria" pitchFamily="34" charset="-122"/>
                <a:cs typeface="Cambria" pitchFamily="34" charset="-120"/>
              </a:rPr>
              <a:t>P A R T - III</a:t>
            </a:r>
            <a:endParaRPr lang="en-US" sz="4000" dirty="0">
              <a:solidFill>
                <a:srgbClr val="FF0000"/>
              </a:solidFill>
            </a:endParaRPr>
          </a:p>
        </p:txBody>
      </p:sp>
      <p:sp>
        <p:nvSpPr>
          <p:cNvPr id="6" name="Text 4">
            <a:extLst>
              <a:ext uri="{FF2B5EF4-FFF2-40B4-BE49-F238E27FC236}">
                <a16:creationId xmlns:a16="http://schemas.microsoft.com/office/drawing/2014/main" id="{6FB7435A-9A9B-C2DE-4BB7-9C65743AC3C4}"/>
              </a:ext>
            </a:extLst>
          </p:cNvPr>
          <p:cNvSpPr/>
          <p:nvPr/>
        </p:nvSpPr>
        <p:spPr>
          <a:xfrm>
            <a:off x="822960" y="3794760"/>
            <a:ext cx="9601200" cy="548640"/>
          </a:xfrm>
          <a:prstGeom prst="rect">
            <a:avLst/>
          </a:prstGeom>
          <a:noFill/>
          <a:ln/>
        </p:spPr>
        <p:txBody>
          <a:bodyPr wrap="square" lIns="0" tIns="0" rIns="0" bIns="0" rtlCol="0" anchor="ctr"/>
          <a:lstStyle/>
          <a:p>
            <a:pPr marL="0" indent="0">
              <a:buNone/>
            </a:pPr>
            <a:endParaRPr lang="en-US" sz="2000" dirty="0"/>
          </a:p>
        </p:txBody>
      </p:sp>
      <p:sp>
        <p:nvSpPr>
          <p:cNvPr id="7" name="Shape 5">
            <a:extLst>
              <a:ext uri="{FF2B5EF4-FFF2-40B4-BE49-F238E27FC236}">
                <a16:creationId xmlns:a16="http://schemas.microsoft.com/office/drawing/2014/main" id="{1F4C8F30-1793-57E7-1C33-D0DA8650C524}"/>
              </a:ext>
            </a:extLst>
          </p:cNvPr>
          <p:cNvSpPr/>
          <p:nvPr/>
        </p:nvSpPr>
        <p:spPr>
          <a:xfrm>
            <a:off x="4373696" y="2739895"/>
            <a:ext cx="2974555" cy="0"/>
          </a:xfrm>
          <a:prstGeom prst="line">
            <a:avLst/>
          </a:prstGeom>
          <a:noFill/>
          <a:ln w="25400">
            <a:solidFill>
              <a:srgbClr val="C79A3B"/>
            </a:solidFill>
            <a:prstDash val="solid"/>
          </a:ln>
        </p:spPr>
      </p:sp>
      <p:sp>
        <p:nvSpPr>
          <p:cNvPr id="8" name="Text 6">
            <a:extLst>
              <a:ext uri="{FF2B5EF4-FFF2-40B4-BE49-F238E27FC236}">
                <a16:creationId xmlns:a16="http://schemas.microsoft.com/office/drawing/2014/main" id="{E67AF151-E6BB-9CB2-0BF4-21516A2B3417}"/>
              </a:ext>
            </a:extLst>
          </p:cNvPr>
          <p:cNvSpPr/>
          <p:nvPr/>
        </p:nvSpPr>
        <p:spPr>
          <a:xfrm>
            <a:off x="822960" y="4663440"/>
            <a:ext cx="8229600" cy="365760"/>
          </a:xfrm>
          <a:prstGeom prst="rect">
            <a:avLst/>
          </a:prstGeom>
          <a:noFill/>
          <a:ln/>
        </p:spPr>
        <p:txBody>
          <a:bodyPr wrap="square" lIns="0" tIns="0" rIns="0" bIns="0" rtlCol="0" anchor="ctr"/>
          <a:lstStyle/>
          <a:p>
            <a:pPr marL="0" indent="0">
              <a:buNone/>
            </a:pPr>
            <a:endParaRPr lang="en-US" sz="1400" dirty="0"/>
          </a:p>
        </p:txBody>
      </p:sp>
      <p:pic>
        <p:nvPicPr>
          <p:cNvPr id="9" name="Image 0" descr="/home/claude/propfs/icon_store_white.png">
            <a:extLst>
              <a:ext uri="{FF2B5EF4-FFF2-40B4-BE49-F238E27FC236}">
                <a16:creationId xmlns:a16="http://schemas.microsoft.com/office/drawing/2014/main" id="{AF5983F0-B7EF-9E08-ADA9-CB764E18293C}"/>
              </a:ext>
            </a:extLst>
          </p:cNvPr>
          <p:cNvPicPr>
            <a:picLocks noChangeAspect="1"/>
          </p:cNvPicPr>
          <p:nvPr/>
        </p:nvPicPr>
        <p:blipFill>
          <a:blip r:embed="rId3"/>
          <a:stretch>
            <a:fillRect/>
          </a:stretch>
        </p:blipFill>
        <p:spPr>
          <a:xfrm>
            <a:off x="10149840" y="5257800"/>
            <a:ext cx="1188720" cy="1188720"/>
          </a:xfrm>
          <a:prstGeom prst="rect">
            <a:avLst/>
          </a:prstGeom>
        </p:spPr>
      </p:pic>
      <p:sp>
        <p:nvSpPr>
          <p:cNvPr id="11" name="Oval 10">
            <a:extLst>
              <a:ext uri="{FF2B5EF4-FFF2-40B4-BE49-F238E27FC236}">
                <a16:creationId xmlns:a16="http://schemas.microsoft.com/office/drawing/2014/main" id="{3B23F5CE-B00F-B0F0-0803-614EDF16148A}"/>
              </a:ext>
            </a:extLst>
          </p:cNvPr>
          <p:cNvSpPr/>
          <p:nvPr/>
        </p:nvSpPr>
        <p:spPr>
          <a:xfrm>
            <a:off x="9692640" y="580589"/>
            <a:ext cx="4460166" cy="91440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2800" b="1" dirty="0">
                <a:solidFill>
                  <a:srgbClr val="002060"/>
                </a:solidFill>
              </a:rPr>
              <a:t>DTC Webinar</a:t>
            </a:r>
          </a:p>
          <a:p>
            <a:pPr algn="ctr"/>
            <a:r>
              <a:rPr lang="en-IN" sz="2800" dirty="0"/>
              <a:t>3 </a:t>
            </a:r>
            <a:r>
              <a:rPr lang="en-IN" sz="2800" dirty="0" err="1"/>
              <a:t>Ssptember</a:t>
            </a:r>
            <a:r>
              <a:rPr lang="en-IN" sz="2800" dirty="0"/>
              <a:t> 2026</a:t>
            </a:r>
          </a:p>
        </p:txBody>
      </p:sp>
    </p:spTree>
    <p:extLst>
      <p:ext uri="{BB962C8B-B14F-4D97-AF65-F5344CB8AC3E}">
        <p14:creationId xmlns:p14="http://schemas.microsoft.com/office/powerpoint/2010/main" val="26337519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692640" y="-1371600"/>
            <a:ext cx="4572000" cy="4572000"/>
          </a:xfrm>
          <a:prstGeom prst="ellipse">
            <a:avLst/>
          </a:prstGeom>
          <a:solidFill>
            <a:srgbClr val="263275"/>
          </a:solidFill>
          <a:ln/>
        </p:spPr>
      </p:sp>
      <p:sp>
        <p:nvSpPr>
          <p:cNvPr id="3" name="Shape 1"/>
          <p:cNvSpPr/>
          <p:nvPr/>
        </p:nvSpPr>
        <p:spPr>
          <a:xfrm>
            <a:off x="10607040" y="4389120"/>
            <a:ext cx="2926080" cy="2926080"/>
          </a:xfrm>
          <a:prstGeom prst="ellipse">
            <a:avLst/>
          </a:prstGeom>
          <a:solidFill>
            <a:srgbClr val="263275"/>
          </a:solidFill>
          <a:ln/>
        </p:spPr>
      </p:sp>
      <p:sp>
        <p:nvSpPr>
          <p:cNvPr id="4" name="Text 2"/>
          <p:cNvSpPr/>
          <p:nvPr/>
        </p:nvSpPr>
        <p:spPr>
          <a:xfrm>
            <a:off x="822960" y="1874520"/>
            <a:ext cx="9144000" cy="457200"/>
          </a:xfrm>
          <a:prstGeom prst="rect">
            <a:avLst/>
          </a:prstGeom>
          <a:noFill/>
          <a:ln/>
        </p:spPr>
        <p:txBody>
          <a:bodyPr wrap="square" lIns="0" tIns="0" rIns="0" bIns="0" rtlCol="0" anchor="ctr"/>
          <a:lstStyle/>
          <a:p>
            <a:pPr marL="0" indent="0">
              <a:buNone/>
            </a:pPr>
            <a:r>
              <a:rPr lang="en-US" sz="2800" b="1" kern="0" spc="300" dirty="0">
                <a:solidFill>
                  <a:srgbClr val="C79A3B"/>
                </a:solidFill>
                <a:latin typeface="Calibri" pitchFamily="34" charset="0"/>
                <a:ea typeface="Calibri" pitchFamily="34" charset="-122"/>
                <a:cs typeface="Calibri" pitchFamily="34" charset="-120"/>
              </a:rPr>
              <a:t>PARTNERSHIP FIRMS</a:t>
            </a:r>
            <a:endParaRPr lang="en-US" sz="2800" dirty="0"/>
          </a:p>
        </p:txBody>
      </p:sp>
      <p:sp>
        <p:nvSpPr>
          <p:cNvPr id="5" name="Text 3"/>
          <p:cNvSpPr/>
          <p:nvPr/>
        </p:nvSpPr>
        <p:spPr>
          <a:xfrm>
            <a:off x="777240" y="2240280"/>
            <a:ext cx="10515600" cy="1737360"/>
          </a:xfrm>
          <a:prstGeom prst="rect">
            <a:avLst/>
          </a:prstGeom>
          <a:noFill/>
          <a:ln/>
        </p:spPr>
        <p:txBody>
          <a:bodyPr wrap="square" lIns="0" tIns="0" rIns="0" bIns="0" rtlCol="0" anchor="ctr"/>
          <a:lstStyle/>
          <a:p>
            <a:pPr marL="0" indent="0">
              <a:lnSpc>
                <a:spcPct val="105000"/>
              </a:lnSpc>
              <a:buNone/>
            </a:pPr>
            <a:r>
              <a:rPr lang="en-US" sz="4000" b="1" dirty="0">
                <a:solidFill>
                  <a:srgbClr val="002060"/>
                </a:solidFill>
                <a:latin typeface="Cambria" pitchFamily="34" charset="0"/>
                <a:ea typeface="Cambria" pitchFamily="34" charset="-122"/>
                <a:cs typeface="Cambria" pitchFamily="34" charset="-120"/>
              </a:rPr>
              <a:t>Financial Statements — Preparation,</a:t>
            </a:r>
            <a:endParaRPr lang="en-US" sz="4000" dirty="0">
              <a:solidFill>
                <a:srgbClr val="002060"/>
              </a:solidFill>
            </a:endParaRPr>
          </a:p>
          <a:p>
            <a:pPr marL="0" indent="0">
              <a:lnSpc>
                <a:spcPct val="105000"/>
              </a:lnSpc>
              <a:buNone/>
            </a:pPr>
            <a:r>
              <a:rPr lang="en-US" sz="4000" b="1" dirty="0">
                <a:solidFill>
                  <a:srgbClr val="002060"/>
                </a:solidFill>
                <a:latin typeface="Cambria" pitchFamily="34" charset="0"/>
                <a:ea typeface="Cambria" pitchFamily="34" charset="-122"/>
                <a:cs typeface="Cambria" pitchFamily="34" charset="-120"/>
              </a:rPr>
              <a:t>Presentation &amp; Disclosure</a:t>
            </a:r>
            <a:endParaRPr lang="en-US" sz="4000" dirty="0">
              <a:solidFill>
                <a:srgbClr val="002060"/>
              </a:solidFill>
            </a:endParaRPr>
          </a:p>
        </p:txBody>
      </p:sp>
      <p:sp>
        <p:nvSpPr>
          <p:cNvPr id="6" name="Text 4"/>
          <p:cNvSpPr/>
          <p:nvPr/>
        </p:nvSpPr>
        <p:spPr>
          <a:xfrm>
            <a:off x="822960" y="3794760"/>
            <a:ext cx="9601200" cy="548640"/>
          </a:xfrm>
          <a:prstGeom prst="rect">
            <a:avLst/>
          </a:prstGeom>
          <a:noFill/>
          <a:ln/>
        </p:spPr>
        <p:txBody>
          <a:bodyPr wrap="square" lIns="0" tIns="0" rIns="0" bIns="0" rtlCol="0" anchor="ctr"/>
          <a:lstStyle/>
          <a:p>
            <a:pPr marL="0" indent="0">
              <a:buNone/>
            </a:pPr>
            <a:r>
              <a:rPr lang="en-US" sz="2000" i="1" dirty="0">
                <a:latin typeface="Calibri" pitchFamily="34" charset="0"/>
                <a:ea typeface="Calibri" pitchFamily="34" charset="-122"/>
                <a:cs typeface="Calibri" pitchFamily="34" charset="-120"/>
              </a:rPr>
              <a:t>A Practical Guide to Accounting Policies &amp; Common Errors</a:t>
            </a:r>
            <a:endParaRPr lang="en-US" sz="2000" dirty="0"/>
          </a:p>
        </p:txBody>
      </p:sp>
      <p:sp>
        <p:nvSpPr>
          <p:cNvPr id="7" name="Shape 5"/>
          <p:cNvSpPr/>
          <p:nvPr/>
        </p:nvSpPr>
        <p:spPr>
          <a:xfrm>
            <a:off x="822960" y="4480560"/>
            <a:ext cx="2011680" cy="0"/>
          </a:xfrm>
          <a:prstGeom prst="line">
            <a:avLst/>
          </a:prstGeom>
          <a:noFill/>
          <a:ln w="25400">
            <a:solidFill>
              <a:srgbClr val="C79A3B"/>
            </a:solidFill>
            <a:prstDash val="solid"/>
          </a:ln>
        </p:spPr>
      </p:sp>
      <p:sp>
        <p:nvSpPr>
          <p:cNvPr id="8" name="Text 6"/>
          <p:cNvSpPr/>
          <p:nvPr/>
        </p:nvSpPr>
        <p:spPr>
          <a:xfrm>
            <a:off x="822960" y="4663440"/>
            <a:ext cx="8229600" cy="365760"/>
          </a:xfrm>
          <a:prstGeom prst="rect">
            <a:avLst/>
          </a:prstGeom>
          <a:noFill/>
          <a:ln/>
        </p:spPr>
        <p:txBody>
          <a:bodyPr wrap="square" lIns="0" tIns="0" rIns="0" bIns="0" rtlCol="0" anchor="ctr"/>
          <a:lstStyle/>
          <a:p>
            <a:pPr marL="0" indent="0">
              <a:buNone/>
            </a:pPr>
            <a:r>
              <a:rPr lang="en-US" sz="2000" dirty="0">
                <a:latin typeface="Calibri" pitchFamily="34" charset="0"/>
                <a:ea typeface="Calibri" pitchFamily="34" charset="-122"/>
                <a:cs typeface="Calibri" pitchFamily="34" charset="-120"/>
              </a:rPr>
              <a:t>For Partners, Accountants &amp; Auditors</a:t>
            </a:r>
            <a:endParaRPr lang="en-US" sz="2000" dirty="0"/>
          </a:p>
        </p:txBody>
      </p:sp>
      <p:pic>
        <p:nvPicPr>
          <p:cNvPr id="9" name="Image 0" descr="/home/claude/partnershipfs/icon_handshake_white.png"/>
          <p:cNvPicPr>
            <a:picLocks noChangeAspect="1"/>
          </p:cNvPicPr>
          <p:nvPr/>
        </p:nvPicPr>
        <p:blipFill>
          <a:blip r:embed="rId3"/>
          <a:stretch>
            <a:fillRect/>
          </a:stretch>
        </p:blipFill>
        <p:spPr>
          <a:xfrm>
            <a:off x="10104120" y="5257800"/>
            <a:ext cx="1234440" cy="12344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00000"/>
                </a:solidFill>
                <a:latin typeface="Calibri" pitchFamily="34" charset="0"/>
                <a:ea typeface="Calibri" pitchFamily="34" charset="-122"/>
                <a:cs typeface="Calibri" pitchFamily="34" charset="-120"/>
              </a:rPr>
              <a:t>WHY IT MATTERS</a:t>
            </a:r>
            <a:endParaRPr lang="en-US" sz="2800" dirty="0">
              <a:solidFill>
                <a:srgbClr val="C00000"/>
              </a:solidFill>
            </a:endParaRPr>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200" b="1" dirty="0">
                <a:solidFill>
                  <a:srgbClr val="002060"/>
                </a:solidFill>
                <a:latin typeface="Cambria" pitchFamily="34" charset="0"/>
                <a:ea typeface="Cambria" pitchFamily="34" charset="-122"/>
                <a:cs typeface="Cambria" pitchFamily="34" charset="-120"/>
              </a:rPr>
              <a:t>Financial Statements at a Glance</a:t>
            </a:r>
            <a:endParaRPr lang="en-US" sz="3200" dirty="0">
              <a:solidFill>
                <a:srgbClr val="002060"/>
              </a:solidFill>
            </a:endParaRPr>
          </a:p>
        </p:txBody>
      </p:sp>
      <p:sp>
        <p:nvSpPr>
          <p:cNvPr id="4" name="Shape 2"/>
          <p:cNvSpPr/>
          <p:nvPr/>
        </p:nvSpPr>
        <p:spPr>
          <a:xfrm>
            <a:off x="457200" y="1705453"/>
            <a:ext cx="2697480" cy="3858768"/>
          </a:xfrm>
          <a:prstGeom prst="roundRect">
            <a:avLst>
              <a:gd name="adj" fmla="val 4068"/>
            </a:avLst>
          </a:prstGeom>
          <a:solidFill>
            <a:srgbClr val="263275"/>
          </a:solidFill>
          <a:ln/>
        </p:spPr>
      </p:sp>
      <p:pic>
        <p:nvPicPr>
          <p:cNvPr id="5" name="Image 0" descr="/home/claude/partnershipfs/icon_filesignature_white.png"/>
          <p:cNvPicPr>
            <a:picLocks noChangeAspect="1"/>
          </p:cNvPicPr>
          <p:nvPr/>
        </p:nvPicPr>
        <p:blipFill>
          <a:blip r:embed="rId3"/>
          <a:stretch>
            <a:fillRect/>
          </a:stretch>
        </p:blipFill>
        <p:spPr>
          <a:xfrm>
            <a:off x="777240" y="2011680"/>
            <a:ext cx="502920" cy="502920"/>
          </a:xfrm>
          <a:prstGeom prst="rect">
            <a:avLst/>
          </a:prstGeom>
        </p:spPr>
      </p:pic>
      <p:sp>
        <p:nvSpPr>
          <p:cNvPr id="6" name="Text 3"/>
          <p:cNvSpPr/>
          <p:nvPr/>
        </p:nvSpPr>
        <p:spPr>
          <a:xfrm>
            <a:off x="777240" y="2697480"/>
            <a:ext cx="2240280" cy="822960"/>
          </a:xfrm>
          <a:prstGeom prst="rect">
            <a:avLst/>
          </a:prstGeom>
          <a:noFill/>
          <a:ln/>
        </p:spPr>
        <p:txBody>
          <a:bodyPr wrap="square" lIns="0" tIns="0" rIns="0" bIns="0" rtlCol="0" anchor="ctr"/>
          <a:lstStyle/>
          <a:p>
            <a:pPr marL="0" indent="0">
              <a:buNone/>
            </a:pPr>
            <a:r>
              <a:rPr lang="en-US" b="1" dirty="0">
                <a:solidFill>
                  <a:srgbClr val="C79A3B"/>
                </a:solidFill>
                <a:latin typeface="Cambria" pitchFamily="34" charset="0"/>
                <a:ea typeface="Cambria" pitchFamily="34" charset="-122"/>
                <a:cs typeface="Cambria" pitchFamily="34" charset="-120"/>
              </a:rPr>
              <a:t>Deed</a:t>
            </a:r>
            <a:endParaRPr lang="en-US" dirty="0"/>
          </a:p>
        </p:txBody>
      </p:sp>
      <p:sp>
        <p:nvSpPr>
          <p:cNvPr id="7" name="Text 4"/>
          <p:cNvSpPr/>
          <p:nvPr/>
        </p:nvSpPr>
        <p:spPr>
          <a:xfrm>
            <a:off x="777240" y="3520440"/>
            <a:ext cx="2240280" cy="548640"/>
          </a:xfrm>
          <a:prstGeom prst="rect">
            <a:avLst/>
          </a:prstGeom>
          <a:noFill/>
          <a:ln/>
        </p:spPr>
        <p:txBody>
          <a:bodyPr wrap="square" lIns="0" tIns="0" rIns="0" bIns="0" rtlCol="0" anchor="ctr"/>
          <a:lstStyle/>
          <a:p>
            <a:pPr marL="0" indent="0">
              <a:lnSpc>
                <a:spcPct val="110000"/>
              </a:lnSpc>
              <a:buNone/>
            </a:pPr>
            <a:r>
              <a:rPr lang="en-US" b="1" dirty="0">
                <a:solidFill>
                  <a:srgbClr val="FFFFFF"/>
                </a:solidFill>
                <a:latin typeface="Calibri" pitchFamily="34" charset="0"/>
                <a:ea typeface="Calibri" pitchFamily="34" charset="-122"/>
                <a:cs typeface="Calibri" pitchFamily="34" charset="-120"/>
              </a:rPr>
              <a:t>Governs Everything</a:t>
            </a:r>
            <a:endParaRPr lang="en-US" dirty="0"/>
          </a:p>
        </p:txBody>
      </p:sp>
      <p:sp>
        <p:nvSpPr>
          <p:cNvPr id="8" name="Text 5"/>
          <p:cNvSpPr/>
          <p:nvPr/>
        </p:nvSpPr>
        <p:spPr>
          <a:xfrm>
            <a:off x="777240" y="4114800"/>
            <a:ext cx="2240280" cy="1143000"/>
          </a:xfrm>
          <a:prstGeom prst="rect">
            <a:avLst/>
          </a:prstGeom>
          <a:noFill/>
          <a:ln/>
        </p:spPr>
        <p:txBody>
          <a:bodyPr wrap="square" lIns="0" tIns="0" rIns="0" bIns="0" rtlCol="0" anchor="ctr"/>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PSR, capital, remuneration &amp; interest flow from the Partnership Deed</a:t>
            </a:r>
            <a:endParaRPr lang="en-US" dirty="0"/>
          </a:p>
        </p:txBody>
      </p:sp>
      <p:sp>
        <p:nvSpPr>
          <p:cNvPr id="9" name="Shape 6"/>
          <p:cNvSpPr/>
          <p:nvPr/>
        </p:nvSpPr>
        <p:spPr>
          <a:xfrm>
            <a:off x="3429000" y="1737359"/>
            <a:ext cx="2697480" cy="3826861"/>
          </a:xfrm>
          <a:prstGeom prst="roundRect">
            <a:avLst>
              <a:gd name="adj" fmla="val 4068"/>
            </a:avLst>
          </a:prstGeom>
          <a:solidFill>
            <a:srgbClr val="263275"/>
          </a:solidFill>
          <a:ln/>
        </p:spPr>
      </p:sp>
      <p:pic>
        <p:nvPicPr>
          <p:cNvPr id="10" name="Image 1" descr="/home/claude/partnershipfs/icon_percentage_white.png"/>
          <p:cNvPicPr>
            <a:picLocks noChangeAspect="1"/>
          </p:cNvPicPr>
          <p:nvPr/>
        </p:nvPicPr>
        <p:blipFill>
          <a:blip r:embed="rId4"/>
          <a:stretch>
            <a:fillRect/>
          </a:stretch>
        </p:blipFill>
        <p:spPr>
          <a:xfrm>
            <a:off x="3657600" y="2011680"/>
            <a:ext cx="502920" cy="502920"/>
          </a:xfrm>
          <a:prstGeom prst="rect">
            <a:avLst/>
          </a:prstGeom>
        </p:spPr>
      </p:pic>
      <p:sp>
        <p:nvSpPr>
          <p:cNvPr id="11" name="Text 7"/>
          <p:cNvSpPr/>
          <p:nvPr/>
        </p:nvSpPr>
        <p:spPr>
          <a:xfrm>
            <a:off x="3657600" y="2697480"/>
            <a:ext cx="2240280" cy="822960"/>
          </a:xfrm>
          <a:prstGeom prst="rect">
            <a:avLst/>
          </a:prstGeom>
          <a:noFill/>
          <a:ln/>
        </p:spPr>
        <p:txBody>
          <a:bodyPr wrap="square" lIns="0" tIns="0" rIns="0" bIns="0" rtlCol="0" anchor="ctr"/>
          <a:lstStyle/>
          <a:p>
            <a:pPr marL="0" indent="0">
              <a:buNone/>
            </a:pPr>
            <a:r>
              <a:rPr lang="en-US" b="1" dirty="0">
                <a:solidFill>
                  <a:srgbClr val="C79A3B"/>
                </a:solidFill>
                <a:latin typeface="Cambria" pitchFamily="34" charset="0"/>
                <a:ea typeface="Cambria" pitchFamily="34" charset="-122"/>
                <a:cs typeface="Cambria" pitchFamily="34" charset="-120"/>
              </a:rPr>
              <a:t>40(b)</a:t>
            </a:r>
            <a:endParaRPr lang="en-US" dirty="0"/>
          </a:p>
        </p:txBody>
      </p:sp>
      <p:sp>
        <p:nvSpPr>
          <p:cNvPr id="12" name="Text 8"/>
          <p:cNvSpPr/>
          <p:nvPr/>
        </p:nvSpPr>
        <p:spPr>
          <a:xfrm>
            <a:off x="3657600" y="3520440"/>
            <a:ext cx="2240280" cy="548640"/>
          </a:xfrm>
          <a:prstGeom prst="rect">
            <a:avLst/>
          </a:prstGeom>
          <a:noFill/>
          <a:ln/>
        </p:spPr>
        <p:txBody>
          <a:bodyPr wrap="square" lIns="0" tIns="0" rIns="0" bIns="0" rtlCol="0" anchor="ctr"/>
          <a:lstStyle/>
          <a:p>
            <a:pPr marL="0" indent="0">
              <a:lnSpc>
                <a:spcPct val="110000"/>
              </a:lnSpc>
              <a:buNone/>
            </a:pPr>
            <a:r>
              <a:rPr lang="en-US" b="1" dirty="0">
                <a:solidFill>
                  <a:srgbClr val="FFFFFF"/>
                </a:solidFill>
                <a:latin typeface="Calibri" pitchFamily="34" charset="0"/>
                <a:ea typeface="Calibri" pitchFamily="34" charset="-122"/>
                <a:cs typeface="Calibri" pitchFamily="34" charset="-120"/>
              </a:rPr>
              <a:t>Income-tax Limit</a:t>
            </a:r>
            <a:endParaRPr lang="en-US" dirty="0"/>
          </a:p>
        </p:txBody>
      </p:sp>
      <p:sp>
        <p:nvSpPr>
          <p:cNvPr id="13" name="Text 9"/>
          <p:cNvSpPr/>
          <p:nvPr/>
        </p:nvSpPr>
        <p:spPr>
          <a:xfrm>
            <a:off x="3657600" y="4114800"/>
            <a:ext cx="2240280" cy="1143000"/>
          </a:xfrm>
          <a:prstGeom prst="rect">
            <a:avLst/>
          </a:prstGeom>
          <a:noFill/>
          <a:ln/>
        </p:spPr>
        <p:txBody>
          <a:bodyPr wrap="square" lIns="0" tIns="0" rIns="0" bIns="0" rtlCol="0" anchor="ctr"/>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Caps allowable interest on capital &amp; partners' remuneration</a:t>
            </a:r>
            <a:endParaRPr lang="en-US" dirty="0"/>
          </a:p>
        </p:txBody>
      </p:sp>
      <p:sp>
        <p:nvSpPr>
          <p:cNvPr id="14" name="Shape 10"/>
          <p:cNvSpPr/>
          <p:nvPr/>
        </p:nvSpPr>
        <p:spPr>
          <a:xfrm>
            <a:off x="6309360" y="1737360"/>
            <a:ext cx="2697480" cy="3826860"/>
          </a:xfrm>
          <a:prstGeom prst="roundRect">
            <a:avLst>
              <a:gd name="adj" fmla="val 4068"/>
            </a:avLst>
          </a:prstGeom>
          <a:solidFill>
            <a:srgbClr val="263275"/>
          </a:solidFill>
          <a:ln/>
        </p:spPr>
      </p:sp>
      <p:pic>
        <p:nvPicPr>
          <p:cNvPr id="15" name="Image 2" descr="/home/claude/partnershipfs/icon_clipboard_white.png"/>
          <p:cNvPicPr>
            <a:picLocks noChangeAspect="1"/>
          </p:cNvPicPr>
          <p:nvPr/>
        </p:nvPicPr>
        <p:blipFill>
          <a:blip r:embed="rId5"/>
          <a:stretch>
            <a:fillRect/>
          </a:stretch>
        </p:blipFill>
        <p:spPr>
          <a:xfrm>
            <a:off x="6537960" y="2011680"/>
            <a:ext cx="502920" cy="502920"/>
          </a:xfrm>
          <a:prstGeom prst="rect">
            <a:avLst/>
          </a:prstGeom>
        </p:spPr>
      </p:pic>
      <p:sp>
        <p:nvSpPr>
          <p:cNvPr id="16" name="Text 11"/>
          <p:cNvSpPr/>
          <p:nvPr/>
        </p:nvSpPr>
        <p:spPr>
          <a:xfrm>
            <a:off x="6537960" y="2697480"/>
            <a:ext cx="2240280" cy="822960"/>
          </a:xfrm>
          <a:prstGeom prst="rect">
            <a:avLst/>
          </a:prstGeom>
          <a:noFill/>
          <a:ln/>
        </p:spPr>
        <p:txBody>
          <a:bodyPr wrap="square" lIns="0" tIns="0" rIns="0" bIns="0" rtlCol="0" anchor="ctr"/>
          <a:lstStyle/>
          <a:p>
            <a:pPr marL="0" indent="0">
              <a:buNone/>
            </a:pPr>
            <a:r>
              <a:rPr lang="en-US" b="1" dirty="0">
                <a:solidFill>
                  <a:srgbClr val="C79A3B"/>
                </a:solidFill>
                <a:latin typeface="Cambria" pitchFamily="34" charset="0"/>
                <a:ea typeface="Cambria" pitchFamily="34" charset="-122"/>
                <a:cs typeface="Cambria" pitchFamily="34" charset="-120"/>
              </a:rPr>
              <a:t>4</a:t>
            </a:r>
            <a:endParaRPr lang="en-US" dirty="0"/>
          </a:p>
        </p:txBody>
      </p:sp>
      <p:sp>
        <p:nvSpPr>
          <p:cNvPr id="17" name="Text 12"/>
          <p:cNvSpPr/>
          <p:nvPr/>
        </p:nvSpPr>
        <p:spPr>
          <a:xfrm>
            <a:off x="6537960" y="3520440"/>
            <a:ext cx="2240280" cy="548640"/>
          </a:xfrm>
          <a:prstGeom prst="rect">
            <a:avLst/>
          </a:prstGeom>
          <a:noFill/>
          <a:ln/>
        </p:spPr>
        <p:txBody>
          <a:bodyPr wrap="square" lIns="0" tIns="0" rIns="0" bIns="0" rtlCol="0" anchor="ctr"/>
          <a:lstStyle/>
          <a:p>
            <a:pPr marL="0" indent="0">
              <a:lnSpc>
                <a:spcPct val="110000"/>
              </a:lnSpc>
              <a:buNone/>
            </a:pPr>
            <a:r>
              <a:rPr lang="en-US" b="1" dirty="0">
                <a:solidFill>
                  <a:srgbClr val="FFFFFF"/>
                </a:solidFill>
                <a:latin typeface="Calibri" pitchFamily="34" charset="0"/>
                <a:ea typeface="Calibri" pitchFamily="34" charset="-122"/>
                <a:cs typeface="Calibri" pitchFamily="34" charset="-120"/>
              </a:rPr>
              <a:t>Core Statements</a:t>
            </a:r>
            <a:endParaRPr lang="en-US" dirty="0"/>
          </a:p>
        </p:txBody>
      </p:sp>
      <p:sp>
        <p:nvSpPr>
          <p:cNvPr id="18" name="Text 13"/>
          <p:cNvSpPr/>
          <p:nvPr/>
        </p:nvSpPr>
        <p:spPr>
          <a:xfrm>
            <a:off x="6537960" y="4114800"/>
            <a:ext cx="2240280" cy="1143000"/>
          </a:xfrm>
          <a:prstGeom prst="rect">
            <a:avLst/>
          </a:prstGeom>
          <a:noFill/>
          <a:ln/>
        </p:spPr>
        <p:txBody>
          <a:bodyPr wrap="square" lIns="0" tIns="0" rIns="0" bIns="0" rtlCol="0" anchor="ctr"/>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Balance Sheet, P&amp;L, P&amp;L Appropriation A/c, Partners' Capital A/cs</a:t>
            </a:r>
            <a:endParaRPr lang="en-US" dirty="0"/>
          </a:p>
        </p:txBody>
      </p:sp>
      <p:sp>
        <p:nvSpPr>
          <p:cNvPr id="19" name="Shape 14"/>
          <p:cNvSpPr/>
          <p:nvPr/>
        </p:nvSpPr>
        <p:spPr>
          <a:xfrm>
            <a:off x="9189720" y="1737360"/>
            <a:ext cx="2697480" cy="3826860"/>
          </a:xfrm>
          <a:prstGeom prst="roundRect">
            <a:avLst>
              <a:gd name="adj" fmla="val 4068"/>
            </a:avLst>
          </a:prstGeom>
          <a:solidFill>
            <a:srgbClr val="263275"/>
          </a:solidFill>
          <a:ln/>
        </p:spPr>
      </p:sp>
      <p:pic>
        <p:nvPicPr>
          <p:cNvPr id="20" name="Image 3" descr="/home/claude/partnershipfs/icon_bookopen_white.png"/>
          <p:cNvPicPr>
            <a:picLocks noChangeAspect="1"/>
          </p:cNvPicPr>
          <p:nvPr/>
        </p:nvPicPr>
        <p:blipFill>
          <a:blip r:embed="rId6"/>
          <a:stretch>
            <a:fillRect/>
          </a:stretch>
        </p:blipFill>
        <p:spPr>
          <a:xfrm>
            <a:off x="9418320" y="2011680"/>
            <a:ext cx="502920" cy="502920"/>
          </a:xfrm>
          <a:prstGeom prst="rect">
            <a:avLst/>
          </a:prstGeom>
        </p:spPr>
      </p:pic>
      <p:sp>
        <p:nvSpPr>
          <p:cNvPr id="21" name="Text 15"/>
          <p:cNvSpPr/>
          <p:nvPr/>
        </p:nvSpPr>
        <p:spPr>
          <a:xfrm>
            <a:off x="9418320" y="2697480"/>
            <a:ext cx="2240280" cy="822960"/>
          </a:xfrm>
          <a:prstGeom prst="rect">
            <a:avLst/>
          </a:prstGeom>
          <a:noFill/>
          <a:ln/>
        </p:spPr>
        <p:txBody>
          <a:bodyPr wrap="square" lIns="0" tIns="0" rIns="0" bIns="0" rtlCol="0" anchor="ctr"/>
          <a:lstStyle/>
          <a:p>
            <a:pPr marL="0" indent="0">
              <a:buNone/>
            </a:pPr>
            <a:r>
              <a:rPr lang="en-US" b="1" dirty="0">
                <a:solidFill>
                  <a:srgbClr val="C79A3B"/>
                </a:solidFill>
                <a:latin typeface="Cambria" pitchFamily="34" charset="0"/>
                <a:ea typeface="Cambria" pitchFamily="34" charset="-122"/>
                <a:cs typeface="Cambria" pitchFamily="34" charset="-120"/>
              </a:rPr>
              <a:t>AS-1</a:t>
            </a:r>
            <a:endParaRPr lang="en-US" dirty="0"/>
          </a:p>
        </p:txBody>
      </p:sp>
      <p:sp>
        <p:nvSpPr>
          <p:cNvPr id="22" name="Text 16"/>
          <p:cNvSpPr/>
          <p:nvPr/>
        </p:nvSpPr>
        <p:spPr>
          <a:xfrm>
            <a:off x="9418320" y="3520440"/>
            <a:ext cx="2240280" cy="548640"/>
          </a:xfrm>
          <a:prstGeom prst="rect">
            <a:avLst/>
          </a:prstGeom>
          <a:noFill/>
          <a:ln/>
        </p:spPr>
        <p:txBody>
          <a:bodyPr wrap="square" lIns="0" tIns="0" rIns="0" bIns="0" rtlCol="0" anchor="ctr"/>
          <a:lstStyle/>
          <a:p>
            <a:pPr marL="0" indent="0">
              <a:lnSpc>
                <a:spcPct val="110000"/>
              </a:lnSpc>
              <a:buNone/>
            </a:pPr>
            <a:r>
              <a:rPr lang="en-US" b="1" dirty="0">
                <a:solidFill>
                  <a:srgbClr val="FFFFFF"/>
                </a:solidFill>
                <a:latin typeface="Calibri" pitchFamily="34" charset="0"/>
                <a:ea typeface="Calibri" pitchFamily="34" charset="-122"/>
                <a:cs typeface="Calibri" pitchFamily="34" charset="-120"/>
              </a:rPr>
              <a:t>Mandatory Standard</a:t>
            </a:r>
            <a:endParaRPr lang="en-US" dirty="0"/>
          </a:p>
        </p:txBody>
      </p:sp>
      <p:sp>
        <p:nvSpPr>
          <p:cNvPr id="23" name="Text 17"/>
          <p:cNvSpPr/>
          <p:nvPr/>
        </p:nvSpPr>
        <p:spPr>
          <a:xfrm>
            <a:off x="9418320" y="4114800"/>
            <a:ext cx="2240280" cy="1143000"/>
          </a:xfrm>
          <a:prstGeom prst="rect">
            <a:avLst/>
          </a:prstGeom>
          <a:noFill/>
          <a:ln/>
        </p:spPr>
        <p:txBody>
          <a:bodyPr wrap="square" lIns="0" tIns="0" rIns="0" bIns="0" rtlCol="0" anchor="ctr"/>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Disclosure of Accounting Policies applies irrespective of size</a:t>
            </a:r>
            <a:endParaRPr lang="en-US" dirty="0"/>
          </a:p>
        </p:txBody>
      </p:sp>
      <p:sp>
        <p:nvSpPr>
          <p:cNvPr id="24" name="Text 1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CADCFC"/>
                </a:solidFill>
                <a:latin typeface="Calibri" pitchFamily="34" charset="0"/>
                <a:ea typeface="Calibri" pitchFamily="34" charset="-122"/>
                <a:cs typeface="Calibri" pitchFamily="34" charset="-120"/>
              </a:rPr>
              <a:t>Financial Statements — Partnership Firms</a:t>
            </a:r>
            <a:endParaRPr lang="en-US" dirty="0"/>
          </a:p>
        </p:txBody>
      </p:sp>
      <p:sp>
        <p:nvSpPr>
          <p:cNvPr id="25" name="Text 1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CADCFC"/>
                </a:solidFill>
                <a:latin typeface="Calibri" pitchFamily="34" charset="0"/>
                <a:ea typeface="Calibri" pitchFamily="34" charset="-122"/>
                <a:cs typeface="Calibri" pitchFamily="34" charset="-120"/>
              </a:rPr>
              <a:t>2</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THE FRAMEWORK</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What Governs a Partnership Firm's Accounts?</a:t>
            </a:r>
            <a:endParaRPr lang="en-US" sz="3200" dirty="0"/>
          </a:p>
        </p:txBody>
      </p:sp>
      <p:sp>
        <p:nvSpPr>
          <p:cNvPr id="4" name="Text 2"/>
          <p:cNvSpPr/>
          <p:nvPr/>
        </p:nvSpPr>
        <p:spPr>
          <a:xfrm>
            <a:off x="548640" y="1371600"/>
            <a:ext cx="10789920" cy="457200"/>
          </a:xfrm>
          <a:prstGeom prst="rect">
            <a:avLst/>
          </a:prstGeom>
          <a:noFill/>
          <a:ln/>
        </p:spPr>
        <p:txBody>
          <a:bodyPr wrap="square" lIns="0" tIns="0" rIns="0" bIns="0" rtlCol="0" anchor="ctr"/>
          <a:lstStyle/>
          <a:p>
            <a:pPr marL="0" indent="0">
              <a:buNone/>
            </a:pPr>
            <a:r>
              <a:rPr lang="en-US" dirty="0">
                <a:solidFill>
                  <a:srgbClr val="5B6584"/>
                </a:solidFill>
                <a:latin typeface="Calibri" pitchFamily="34" charset="0"/>
                <a:ea typeface="Calibri" pitchFamily="34" charset="-122"/>
                <a:cs typeface="Calibri" pitchFamily="34" charset="-120"/>
              </a:rPr>
              <a:t>Unlike companies, partnership firms have no mandatory statutory format — but the Partnership Deed, accounting standards, and tax law together shape how the accounts must be prepared.</a:t>
            </a:r>
            <a:endParaRPr lang="en-US" dirty="0"/>
          </a:p>
        </p:txBody>
      </p:sp>
      <p:sp>
        <p:nvSpPr>
          <p:cNvPr id="5" name="Shape 3"/>
          <p:cNvSpPr/>
          <p:nvPr/>
        </p:nvSpPr>
        <p:spPr>
          <a:xfrm>
            <a:off x="548640" y="2057400"/>
            <a:ext cx="5349240" cy="1965960"/>
          </a:xfrm>
          <a:prstGeom prst="roundRect">
            <a:avLst>
              <a:gd name="adj" fmla="val 4651"/>
            </a:avLst>
          </a:prstGeom>
          <a:solidFill>
            <a:srgbClr val="F4F6FB"/>
          </a:solidFill>
          <a:ln/>
        </p:spPr>
      </p:sp>
      <p:pic>
        <p:nvPicPr>
          <p:cNvPr id="6" name="Image 0" descr="/home/claude/partnershipfs/icon_filesignature_navy.png"/>
          <p:cNvPicPr>
            <a:picLocks noChangeAspect="1"/>
          </p:cNvPicPr>
          <p:nvPr/>
        </p:nvPicPr>
        <p:blipFill>
          <a:blip r:embed="rId3"/>
          <a:stretch>
            <a:fillRect/>
          </a:stretch>
        </p:blipFill>
        <p:spPr>
          <a:xfrm>
            <a:off x="777240" y="2286000"/>
            <a:ext cx="411480" cy="411480"/>
          </a:xfrm>
          <a:prstGeom prst="rect">
            <a:avLst/>
          </a:prstGeom>
        </p:spPr>
      </p:pic>
      <p:sp>
        <p:nvSpPr>
          <p:cNvPr id="7" name="Text 4"/>
          <p:cNvSpPr/>
          <p:nvPr/>
        </p:nvSpPr>
        <p:spPr>
          <a:xfrm>
            <a:off x="1371600" y="2240280"/>
            <a:ext cx="43434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The Partnership Deed</a:t>
            </a:r>
            <a:endParaRPr lang="en-US" dirty="0"/>
          </a:p>
        </p:txBody>
      </p:sp>
      <p:sp>
        <p:nvSpPr>
          <p:cNvPr id="8" name="Text 5"/>
          <p:cNvSpPr/>
          <p:nvPr/>
        </p:nvSpPr>
        <p:spPr>
          <a:xfrm>
            <a:off x="777240" y="2880360"/>
            <a:ext cx="4892040" cy="10515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The primary document — governs profit-sharing ratio, capital contribution, interest &amp; remuneration terms; accounts must align with it.</a:t>
            </a:r>
            <a:endParaRPr lang="en-US" dirty="0"/>
          </a:p>
        </p:txBody>
      </p:sp>
      <p:sp>
        <p:nvSpPr>
          <p:cNvPr id="9" name="Shape 6"/>
          <p:cNvSpPr/>
          <p:nvPr/>
        </p:nvSpPr>
        <p:spPr>
          <a:xfrm>
            <a:off x="6080760" y="2057400"/>
            <a:ext cx="5349240" cy="1965960"/>
          </a:xfrm>
          <a:prstGeom prst="roundRect">
            <a:avLst>
              <a:gd name="adj" fmla="val 4651"/>
            </a:avLst>
          </a:prstGeom>
          <a:solidFill>
            <a:srgbClr val="F4F6FB"/>
          </a:solidFill>
          <a:ln/>
        </p:spPr>
      </p:sp>
      <p:pic>
        <p:nvPicPr>
          <p:cNvPr id="10" name="Image 1" descr="/home/claude/partnershipfs/icon_landmark_navy.png"/>
          <p:cNvPicPr>
            <a:picLocks noChangeAspect="1"/>
          </p:cNvPicPr>
          <p:nvPr/>
        </p:nvPicPr>
        <p:blipFill>
          <a:blip r:embed="rId4"/>
          <a:stretch>
            <a:fillRect/>
          </a:stretch>
        </p:blipFill>
        <p:spPr>
          <a:xfrm>
            <a:off x="6309360" y="2286000"/>
            <a:ext cx="411480" cy="411480"/>
          </a:xfrm>
          <a:prstGeom prst="rect">
            <a:avLst/>
          </a:prstGeom>
        </p:spPr>
      </p:pic>
      <p:sp>
        <p:nvSpPr>
          <p:cNvPr id="11" name="Text 7"/>
          <p:cNvSpPr/>
          <p:nvPr/>
        </p:nvSpPr>
        <p:spPr>
          <a:xfrm>
            <a:off x="6903720" y="2240280"/>
            <a:ext cx="43434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Indian Partnership Act, 1932</a:t>
            </a:r>
            <a:endParaRPr lang="en-US" dirty="0"/>
          </a:p>
        </p:txBody>
      </p:sp>
      <p:sp>
        <p:nvSpPr>
          <p:cNvPr id="12" name="Text 8"/>
          <p:cNvSpPr/>
          <p:nvPr/>
        </p:nvSpPr>
        <p:spPr>
          <a:xfrm>
            <a:off x="6309360" y="2880360"/>
            <a:ext cx="4892040" cy="10515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Provides the default legal framework where the deed is silent, including rules on partners' rights, duties &amp; dissolution. Minor, HUF - partners</a:t>
            </a:r>
            <a:endParaRPr lang="en-US" dirty="0"/>
          </a:p>
        </p:txBody>
      </p:sp>
      <p:sp>
        <p:nvSpPr>
          <p:cNvPr id="13" name="Shape 9"/>
          <p:cNvSpPr/>
          <p:nvPr/>
        </p:nvSpPr>
        <p:spPr>
          <a:xfrm>
            <a:off x="548640" y="4160520"/>
            <a:ext cx="5349240" cy="1965960"/>
          </a:xfrm>
          <a:prstGeom prst="roundRect">
            <a:avLst>
              <a:gd name="adj" fmla="val 4651"/>
            </a:avLst>
          </a:prstGeom>
          <a:solidFill>
            <a:srgbClr val="F4F6FB"/>
          </a:solidFill>
          <a:ln/>
        </p:spPr>
      </p:sp>
      <p:pic>
        <p:nvPicPr>
          <p:cNvPr id="14" name="Image 2" descr="/home/claude/partnershipfs/icon_balance_navy.png"/>
          <p:cNvPicPr>
            <a:picLocks noChangeAspect="1"/>
          </p:cNvPicPr>
          <p:nvPr/>
        </p:nvPicPr>
        <p:blipFill>
          <a:blip r:embed="rId5"/>
          <a:stretch>
            <a:fillRect/>
          </a:stretch>
        </p:blipFill>
        <p:spPr>
          <a:xfrm>
            <a:off x="777240" y="4389120"/>
            <a:ext cx="411480" cy="411480"/>
          </a:xfrm>
          <a:prstGeom prst="rect">
            <a:avLst/>
          </a:prstGeom>
        </p:spPr>
      </p:pic>
      <p:sp>
        <p:nvSpPr>
          <p:cNvPr id="15" name="Text 10"/>
          <p:cNvSpPr/>
          <p:nvPr/>
        </p:nvSpPr>
        <p:spPr>
          <a:xfrm>
            <a:off x="1371600" y="4343400"/>
            <a:ext cx="43434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Income-tax Act — Sections 40(b), 184, 185</a:t>
            </a:r>
            <a:endParaRPr lang="en-US" dirty="0"/>
          </a:p>
        </p:txBody>
      </p:sp>
      <p:sp>
        <p:nvSpPr>
          <p:cNvPr id="16" name="Text 11"/>
          <p:cNvSpPr/>
          <p:nvPr/>
        </p:nvSpPr>
        <p:spPr>
          <a:xfrm>
            <a:off x="777240" y="4983480"/>
            <a:ext cx="4892040" cy="10515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Prescribe conditions for a firm to be assessed as such, and cap allowable interest &amp; remuneration to partners.</a:t>
            </a:r>
            <a:endParaRPr lang="en-US" dirty="0"/>
          </a:p>
        </p:txBody>
      </p:sp>
      <p:sp>
        <p:nvSpPr>
          <p:cNvPr id="17" name="Shape 12"/>
          <p:cNvSpPr/>
          <p:nvPr/>
        </p:nvSpPr>
        <p:spPr>
          <a:xfrm>
            <a:off x="6080760" y="4160520"/>
            <a:ext cx="5349240" cy="1965960"/>
          </a:xfrm>
          <a:prstGeom prst="roundRect">
            <a:avLst>
              <a:gd name="adj" fmla="val 4651"/>
            </a:avLst>
          </a:prstGeom>
          <a:solidFill>
            <a:srgbClr val="F4F6FB"/>
          </a:solidFill>
          <a:ln/>
        </p:spPr>
      </p:sp>
      <p:pic>
        <p:nvPicPr>
          <p:cNvPr id="18" name="Image 3" descr="/home/claude/partnershipfs/icon_bookopen_navy.png"/>
          <p:cNvPicPr>
            <a:picLocks noChangeAspect="1"/>
          </p:cNvPicPr>
          <p:nvPr/>
        </p:nvPicPr>
        <p:blipFill>
          <a:blip r:embed="rId6"/>
          <a:stretch>
            <a:fillRect/>
          </a:stretch>
        </p:blipFill>
        <p:spPr>
          <a:xfrm>
            <a:off x="6309360" y="4389120"/>
            <a:ext cx="411480" cy="411480"/>
          </a:xfrm>
          <a:prstGeom prst="rect">
            <a:avLst/>
          </a:prstGeom>
        </p:spPr>
      </p:pic>
      <p:sp>
        <p:nvSpPr>
          <p:cNvPr id="19" name="Text 13"/>
          <p:cNvSpPr/>
          <p:nvPr/>
        </p:nvSpPr>
        <p:spPr>
          <a:xfrm>
            <a:off x="6903720" y="4343400"/>
            <a:ext cx="43434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AS 1 &amp; Other Accounting Standards</a:t>
            </a:r>
            <a:endParaRPr lang="en-US" dirty="0"/>
          </a:p>
        </p:txBody>
      </p:sp>
      <p:sp>
        <p:nvSpPr>
          <p:cNvPr id="20" name="Text 14"/>
          <p:cNvSpPr/>
          <p:nvPr/>
        </p:nvSpPr>
        <p:spPr>
          <a:xfrm>
            <a:off x="6309360" y="4983480"/>
            <a:ext cx="4892040" cy="105156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AS 1 (Disclosure of Accounting Policies) is mandatory for every entity; other AS apply based on the firm's classification.</a:t>
            </a:r>
            <a:endParaRPr lang="en-US" dirty="0"/>
          </a:p>
        </p:txBody>
      </p:sp>
      <p:sp>
        <p:nvSpPr>
          <p:cNvPr id="21" name="Text 15"/>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Partnership Firms</a:t>
            </a:r>
            <a:endParaRPr lang="en-US" dirty="0"/>
          </a:p>
        </p:txBody>
      </p:sp>
      <p:sp>
        <p:nvSpPr>
          <p:cNvPr id="22" name="Text 16"/>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3</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1">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9373689" y="-1296134"/>
            <a:ext cx="4572000" cy="4572000"/>
          </a:xfrm>
          <a:prstGeom prst="ellipse">
            <a:avLst/>
          </a:prstGeom>
          <a:solidFill>
            <a:srgbClr val="263275"/>
          </a:solidFill>
          <a:ln/>
        </p:spPr>
      </p:sp>
      <p:sp>
        <p:nvSpPr>
          <p:cNvPr id="3" name="Shape 1"/>
          <p:cNvSpPr/>
          <p:nvPr/>
        </p:nvSpPr>
        <p:spPr>
          <a:xfrm>
            <a:off x="10607040" y="4389120"/>
            <a:ext cx="2926080" cy="2926080"/>
          </a:xfrm>
          <a:prstGeom prst="ellipse">
            <a:avLst/>
          </a:prstGeom>
          <a:solidFill>
            <a:srgbClr val="263275"/>
          </a:solidFill>
          <a:ln/>
        </p:spPr>
      </p:sp>
      <p:sp>
        <p:nvSpPr>
          <p:cNvPr id="4" name="Text 2"/>
          <p:cNvSpPr/>
          <p:nvPr/>
        </p:nvSpPr>
        <p:spPr>
          <a:xfrm>
            <a:off x="689691" y="783850"/>
            <a:ext cx="9144000" cy="457200"/>
          </a:xfrm>
          <a:prstGeom prst="rect">
            <a:avLst/>
          </a:prstGeom>
          <a:noFill/>
          <a:ln/>
        </p:spPr>
        <p:txBody>
          <a:bodyPr wrap="square" lIns="0" tIns="0" rIns="0" bIns="0" rtlCol="0" anchor="ctr"/>
          <a:lstStyle/>
          <a:p>
            <a:pPr marL="0" indent="0">
              <a:buNone/>
            </a:pPr>
            <a:r>
              <a:rPr lang="en-US" sz="3200" kern="0" spc="300" dirty="0">
                <a:solidFill>
                  <a:srgbClr val="C79A3B"/>
                </a:solidFill>
                <a:latin typeface="Calibri" pitchFamily="34" charset="0"/>
                <a:ea typeface="Calibri" pitchFamily="34" charset="-122"/>
                <a:cs typeface="Calibri" pitchFamily="34" charset="-120"/>
              </a:rPr>
              <a:t>TAX AUDIT</a:t>
            </a:r>
            <a:endParaRPr lang="en-US" sz="3200" dirty="0"/>
          </a:p>
        </p:txBody>
      </p:sp>
      <p:sp>
        <p:nvSpPr>
          <p:cNvPr id="5" name="Text 3"/>
          <p:cNvSpPr/>
          <p:nvPr/>
        </p:nvSpPr>
        <p:spPr>
          <a:xfrm>
            <a:off x="689691" y="1633080"/>
            <a:ext cx="10515600" cy="1188720"/>
          </a:xfrm>
          <a:prstGeom prst="rect">
            <a:avLst/>
          </a:prstGeom>
          <a:noFill/>
          <a:ln/>
        </p:spPr>
        <p:txBody>
          <a:bodyPr wrap="square" lIns="0" tIns="0" rIns="0" bIns="0" rtlCol="0" anchor="ctr"/>
          <a:lstStyle/>
          <a:p>
            <a:pPr marL="0" indent="0">
              <a:buNone/>
            </a:pPr>
            <a:r>
              <a:rPr lang="en-US" sz="4400" b="1" dirty="0">
                <a:solidFill>
                  <a:srgbClr val="FFFFFF"/>
                </a:solidFill>
                <a:latin typeface="Cambria" pitchFamily="34" charset="0"/>
                <a:ea typeface="Cambria" pitchFamily="34" charset="-122"/>
                <a:cs typeface="Cambria" pitchFamily="34" charset="-120"/>
              </a:rPr>
              <a:t>Section 44AB of the Income-tax Act, 1961</a:t>
            </a:r>
            <a:endParaRPr lang="en-US" sz="4400" dirty="0"/>
          </a:p>
        </p:txBody>
      </p:sp>
      <p:sp>
        <p:nvSpPr>
          <p:cNvPr id="6" name="Text 4"/>
          <p:cNvSpPr/>
          <p:nvPr/>
        </p:nvSpPr>
        <p:spPr>
          <a:xfrm>
            <a:off x="618679" y="3139637"/>
            <a:ext cx="9601200" cy="548640"/>
          </a:xfrm>
          <a:prstGeom prst="rect">
            <a:avLst/>
          </a:prstGeom>
          <a:noFill/>
          <a:ln/>
        </p:spPr>
        <p:txBody>
          <a:bodyPr wrap="square" lIns="0" tIns="0" rIns="0" bIns="0" rtlCol="0" anchor="ctr"/>
          <a:lstStyle/>
          <a:p>
            <a:pPr marL="0" indent="0">
              <a:buNone/>
            </a:pPr>
            <a:r>
              <a:rPr lang="en-US" sz="2400" i="1" dirty="0">
                <a:solidFill>
                  <a:srgbClr val="CADCFC"/>
                </a:solidFill>
                <a:latin typeface="Calibri" pitchFamily="34" charset="0"/>
                <a:ea typeface="Calibri" pitchFamily="34" charset="-122"/>
                <a:cs typeface="Calibri" pitchFamily="34" charset="-120"/>
              </a:rPr>
              <a:t>Read with Form 3CA, Form 3CB and Form 3CD</a:t>
            </a:r>
            <a:endParaRPr lang="en-US" sz="2400" dirty="0"/>
          </a:p>
        </p:txBody>
      </p:sp>
      <p:sp>
        <p:nvSpPr>
          <p:cNvPr id="7" name="Shape 5"/>
          <p:cNvSpPr/>
          <p:nvPr/>
        </p:nvSpPr>
        <p:spPr>
          <a:xfrm>
            <a:off x="618679" y="3838639"/>
            <a:ext cx="2011680" cy="0"/>
          </a:xfrm>
          <a:prstGeom prst="line">
            <a:avLst/>
          </a:prstGeom>
          <a:noFill/>
          <a:ln w="25400">
            <a:solidFill>
              <a:srgbClr val="C79A3B"/>
            </a:solidFill>
            <a:prstDash val="solid"/>
          </a:ln>
        </p:spPr>
      </p:sp>
      <p:sp>
        <p:nvSpPr>
          <p:cNvPr id="8" name="Text 6"/>
          <p:cNvSpPr/>
          <p:nvPr/>
        </p:nvSpPr>
        <p:spPr>
          <a:xfrm>
            <a:off x="550585" y="4198718"/>
            <a:ext cx="8229600" cy="365760"/>
          </a:xfrm>
          <a:prstGeom prst="rect">
            <a:avLst/>
          </a:prstGeom>
          <a:noFill/>
          <a:ln/>
        </p:spPr>
        <p:txBody>
          <a:bodyPr wrap="square" lIns="0" tIns="0" rIns="0" bIns="0" rtlCol="0" anchor="ctr"/>
          <a:lstStyle/>
          <a:p>
            <a:pPr marL="0" indent="0">
              <a:buNone/>
            </a:pPr>
            <a:r>
              <a:rPr lang="en-US" sz="2400" dirty="0">
                <a:solidFill>
                  <a:srgbClr val="CADCFC"/>
                </a:solidFill>
                <a:latin typeface="Calibri" pitchFamily="34" charset="0"/>
                <a:ea typeface="Calibri" pitchFamily="34" charset="-122"/>
                <a:cs typeface="Calibri" pitchFamily="34" charset="-120"/>
              </a:rPr>
              <a:t>A Practical Overview for Businesses &amp; Professionals</a:t>
            </a:r>
            <a:endParaRPr lang="en-US" sz="2400" dirty="0"/>
          </a:p>
        </p:txBody>
      </p:sp>
      <p:pic>
        <p:nvPicPr>
          <p:cNvPr id="9" name="Image 0" descr="/home/claude/taxaudit/icon_balance_white.png"/>
          <p:cNvPicPr>
            <a:picLocks noChangeAspect="1"/>
          </p:cNvPicPr>
          <p:nvPr/>
        </p:nvPicPr>
        <p:blipFill>
          <a:blip r:embed="rId3"/>
          <a:stretch>
            <a:fillRect/>
          </a:stretch>
        </p:blipFill>
        <p:spPr>
          <a:xfrm>
            <a:off x="10149840" y="5212080"/>
            <a:ext cx="1188720" cy="1188720"/>
          </a:xfrm>
          <a:prstGeom prst="rect">
            <a:avLst/>
          </a:prstGeom>
        </p:spPr>
      </p:pic>
      <p:sp>
        <p:nvSpPr>
          <p:cNvPr id="11" name="Text 6">
            <a:extLst>
              <a:ext uri="{FF2B5EF4-FFF2-40B4-BE49-F238E27FC236}">
                <a16:creationId xmlns:a16="http://schemas.microsoft.com/office/drawing/2014/main" id="{117BC829-3681-CD21-EFBF-0381C5E3292D}"/>
              </a:ext>
            </a:extLst>
          </p:cNvPr>
          <p:cNvSpPr/>
          <p:nvPr/>
        </p:nvSpPr>
        <p:spPr>
          <a:xfrm>
            <a:off x="1464013" y="4831727"/>
            <a:ext cx="8229600" cy="1048245"/>
          </a:xfrm>
          <a:prstGeom prst="rect">
            <a:avLst/>
          </a:prstGeom>
          <a:noFill/>
          <a:ln/>
        </p:spPr>
        <p:txBody>
          <a:bodyPr wrap="square" lIns="0" tIns="0" rIns="0" bIns="0" rtlCol="0" anchor="ctr"/>
          <a:lstStyle/>
          <a:p>
            <a:pPr marL="0" indent="0" algn="r">
              <a:buNone/>
            </a:pPr>
            <a:r>
              <a:rPr lang="en-US" sz="3200" b="1" dirty="0">
                <a:solidFill>
                  <a:srgbClr val="FFFF00"/>
                </a:solidFill>
                <a:latin typeface="Calibri" pitchFamily="34" charset="0"/>
                <a:ea typeface="Calibri" pitchFamily="34" charset="-122"/>
                <a:cs typeface="Calibri" pitchFamily="34" charset="-120"/>
              </a:rPr>
              <a:t>CA Chandrashekhar V. Chitale CCM</a:t>
            </a:r>
          </a:p>
          <a:p>
            <a:pPr marL="0" indent="0" algn="r">
              <a:buNone/>
            </a:pPr>
            <a:r>
              <a:rPr lang="en-US" sz="2600" b="1" dirty="0">
                <a:solidFill>
                  <a:srgbClr val="CADCFC"/>
                </a:solidFill>
                <a:latin typeface="Calibri" pitchFamily="34" charset="0"/>
                <a:ea typeface="Calibri" pitchFamily="34" charset="-122"/>
                <a:cs typeface="Calibri" pitchFamily="34" charset="-120"/>
              </a:rPr>
              <a:t>Chairman, Direct taxes Committee, ICAI</a:t>
            </a:r>
            <a:endParaRPr lang="en-US" sz="2600" b="1" dirty="0"/>
          </a:p>
        </p:txBody>
      </p:sp>
      <p:sp>
        <p:nvSpPr>
          <p:cNvPr id="12" name="Oval 11">
            <a:extLst>
              <a:ext uri="{FF2B5EF4-FFF2-40B4-BE49-F238E27FC236}">
                <a16:creationId xmlns:a16="http://schemas.microsoft.com/office/drawing/2014/main" id="{DF65D11B-763D-10C6-ADAF-9FBC14B50448}"/>
              </a:ext>
            </a:extLst>
          </p:cNvPr>
          <p:cNvSpPr/>
          <p:nvPr/>
        </p:nvSpPr>
        <p:spPr>
          <a:xfrm>
            <a:off x="9485523" y="580589"/>
            <a:ext cx="4460166" cy="91440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2800" b="1" dirty="0">
                <a:solidFill>
                  <a:srgbClr val="002060"/>
                </a:solidFill>
              </a:rPr>
              <a:t>DTC Webinar</a:t>
            </a:r>
          </a:p>
          <a:p>
            <a:pPr algn="ctr"/>
            <a:r>
              <a:rPr lang="en-IN" sz="2800" dirty="0"/>
              <a:t>3 </a:t>
            </a:r>
            <a:r>
              <a:rPr lang="en-IN" sz="2800" dirty="0" err="1"/>
              <a:t>Ssptember</a:t>
            </a:r>
            <a:r>
              <a:rPr lang="en-IN" sz="2800" dirty="0"/>
              <a:t> 2026</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STRUCTURE</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Components of the Financial Statements</a:t>
            </a:r>
            <a:endParaRPr lang="en-US" sz="3200" dirty="0"/>
          </a:p>
        </p:txBody>
      </p:sp>
      <p:sp>
        <p:nvSpPr>
          <p:cNvPr id="4" name="Shape 2"/>
          <p:cNvSpPr/>
          <p:nvPr/>
        </p:nvSpPr>
        <p:spPr>
          <a:xfrm>
            <a:off x="548640" y="1691640"/>
            <a:ext cx="2651760" cy="4297680"/>
          </a:xfrm>
          <a:prstGeom prst="roundRect">
            <a:avLst>
              <a:gd name="adj" fmla="val 4138"/>
            </a:avLst>
          </a:prstGeom>
          <a:solidFill>
            <a:srgbClr val="FFFFFF"/>
          </a:solidFill>
          <a:ln/>
          <a:effectLst>
            <a:outerShdw blurRad="101600" dist="25400" dir="5400000" algn="bl" rotWithShape="0">
              <a:srgbClr val="999999">
                <a:alpha val="20000"/>
              </a:srgbClr>
            </a:outerShdw>
          </a:effectLst>
        </p:spPr>
      </p:sp>
      <p:sp>
        <p:nvSpPr>
          <p:cNvPr id="5" name="Shape 3"/>
          <p:cNvSpPr/>
          <p:nvPr/>
        </p:nvSpPr>
        <p:spPr>
          <a:xfrm>
            <a:off x="777240" y="1965960"/>
            <a:ext cx="777240" cy="777240"/>
          </a:xfrm>
          <a:prstGeom prst="roundRect">
            <a:avLst>
              <a:gd name="adj" fmla="val 17647"/>
            </a:avLst>
          </a:prstGeom>
          <a:solidFill>
            <a:srgbClr val="1E2761"/>
          </a:solidFill>
          <a:ln/>
        </p:spPr>
      </p:sp>
      <p:pic>
        <p:nvPicPr>
          <p:cNvPr id="6" name="Image 0" descr="/home/claude/partnershipfs/icon_chartpie_white.png"/>
          <p:cNvPicPr>
            <a:picLocks noChangeAspect="1"/>
          </p:cNvPicPr>
          <p:nvPr/>
        </p:nvPicPr>
        <p:blipFill>
          <a:blip r:embed="rId3"/>
          <a:stretch>
            <a:fillRect/>
          </a:stretch>
        </p:blipFill>
        <p:spPr>
          <a:xfrm>
            <a:off x="932688" y="2121408"/>
            <a:ext cx="457200" cy="457200"/>
          </a:xfrm>
          <a:prstGeom prst="rect">
            <a:avLst/>
          </a:prstGeom>
        </p:spPr>
      </p:pic>
      <p:sp>
        <p:nvSpPr>
          <p:cNvPr id="7" name="Text 4"/>
          <p:cNvSpPr/>
          <p:nvPr/>
        </p:nvSpPr>
        <p:spPr>
          <a:xfrm>
            <a:off x="777240" y="2926080"/>
            <a:ext cx="2194560"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Balance Sheet</a:t>
            </a:r>
            <a:endParaRPr lang="en-US" dirty="0"/>
          </a:p>
        </p:txBody>
      </p:sp>
      <p:sp>
        <p:nvSpPr>
          <p:cNvPr id="8" name="Text 5"/>
          <p:cNvSpPr/>
          <p:nvPr/>
        </p:nvSpPr>
        <p:spPr>
          <a:xfrm>
            <a:off x="777240" y="3657600"/>
            <a:ext cx="2194560" cy="2011680"/>
          </a:xfrm>
          <a:prstGeom prst="rect">
            <a:avLst/>
          </a:prstGeom>
          <a:noFill/>
          <a:ln/>
        </p:spPr>
        <p:txBody>
          <a:bodyPr wrap="square" lIns="0" tIns="0" rIns="0" bIns="0" rtlCol="0" anchor="t"/>
          <a:lstStyle/>
          <a:p>
            <a:pPr marL="0" indent="0">
              <a:lnSpc>
                <a:spcPct val="125000"/>
              </a:lnSpc>
              <a:buNone/>
            </a:pPr>
            <a:r>
              <a:rPr lang="en-US" dirty="0">
                <a:solidFill>
                  <a:srgbClr val="1B1F3B"/>
                </a:solidFill>
                <a:latin typeface="Calibri" pitchFamily="34" charset="0"/>
                <a:ea typeface="Calibri" pitchFamily="34" charset="-122"/>
                <a:cs typeface="Calibri" pitchFamily="34" charset="-120"/>
              </a:rPr>
              <a:t>Assets, liabilities &amp; partners' capital as at the year-end date</a:t>
            </a:r>
            <a:endParaRPr lang="en-US" dirty="0"/>
          </a:p>
        </p:txBody>
      </p:sp>
      <p:sp>
        <p:nvSpPr>
          <p:cNvPr id="9" name="Shape 6"/>
          <p:cNvSpPr/>
          <p:nvPr/>
        </p:nvSpPr>
        <p:spPr>
          <a:xfrm>
            <a:off x="3355848" y="1691640"/>
            <a:ext cx="2651760" cy="4297680"/>
          </a:xfrm>
          <a:prstGeom prst="roundRect">
            <a:avLst>
              <a:gd name="adj" fmla="val 4138"/>
            </a:avLst>
          </a:prstGeom>
          <a:solidFill>
            <a:srgbClr val="FFFFFF"/>
          </a:solidFill>
          <a:ln/>
          <a:effectLst>
            <a:outerShdw blurRad="101600" dist="25400" dir="5400000" algn="bl" rotWithShape="0">
              <a:srgbClr val="999999">
                <a:alpha val="20000"/>
              </a:srgbClr>
            </a:outerShdw>
          </a:effectLst>
        </p:spPr>
      </p:sp>
      <p:sp>
        <p:nvSpPr>
          <p:cNvPr id="10" name="Shape 7"/>
          <p:cNvSpPr/>
          <p:nvPr/>
        </p:nvSpPr>
        <p:spPr>
          <a:xfrm>
            <a:off x="3584448" y="1965960"/>
            <a:ext cx="777240" cy="777240"/>
          </a:xfrm>
          <a:prstGeom prst="roundRect">
            <a:avLst>
              <a:gd name="adj" fmla="val 17647"/>
            </a:avLst>
          </a:prstGeom>
          <a:solidFill>
            <a:srgbClr val="1E2761"/>
          </a:solidFill>
          <a:ln/>
        </p:spPr>
      </p:sp>
      <p:pic>
        <p:nvPicPr>
          <p:cNvPr id="11" name="Image 1" descr="/home/claude/partnershipfs/icon_invoice_white.png"/>
          <p:cNvPicPr>
            <a:picLocks noChangeAspect="1"/>
          </p:cNvPicPr>
          <p:nvPr/>
        </p:nvPicPr>
        <p:blipFill>
          <a:blip r:embed="rId4"/>
          <a:stretch>
            <a:fillRect/>
          </a:stretch>
        </p:blipFill>
        <p:spPr>
          <a:xfrm>
            <a:off x="3739896" y="2121408"/>
            <a:ext cx="457200" cy="457200"/>
          </a:xfrm>
          <a:prstGeom prst="rect">
            <a:avLst/>
          </a:prstGeom>
        </p:spPr>
      </p:pic>
      <p:sp>
        <p:nvSpPr>
          <p:cNvPr id="12" name="Text 8"/>
          <p:cNvSpPr/>
          <p:nvPr/>
        </p:nvSpPr>
        <p:spPr>
          <a:xfrm>
            <a:off x="3584448" y="2926080"/>
            <a:ext cx="2194560"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Statement of Profit &amp; Loss</a:t>
            </a:r>
            <a:endParaRPr lang="en-US" dirty="0"/>
          </a:p>
        </p:txBody>
      </p:sp>
      <p:sp>
        <p:nvSpPr>
          <p:cNvPr id="13" name="Text 9"/>
          <p:cNvSpPr/>
          <p:nvPr/>
        </p:nvSpPr>
        <p:spPr>
          <a:xfrm>
            <a:off x="3584448" y="3657600"/>
            <a:ext cx="2194560" cy="2011680"/>
          </a:xfrm>
          <a:prstGeom prst="rect">
            <a:avLst/>
          </a:prstGeom>
          <a:noFill/>
          <a:ln/>
        </p:spPr>
        <p:txBody>
          <a:bodyPr wrap="square" lIns="0" tIns="0" rIns="0" bIns="0" rtlCol="0" anchor="t"/>
          <a:lstStyle/>
          <a:p>
            <a:pPr marL="0" indent="0">
              <a:lnSpc>
                <a:spcPct val="125000"/>
              </a:lnSpc>
              <a:buNone/>
            </a:pPr>
            <a:r>
              <a:rPr lang="en-US" dirty="0">
                <a:solidFill>
                  <a:srgbClr val="1B1F3B"/>
                </a:solidFill>
                <a:latin typeface="Calibri" pitchFamily="34" charset="0"/>
                <a:ea typeface="Calibri" pitchFamily="34" charset="-122"/>
                <a:cs typeface="Calibri" pitchFamily="34" charset="-120"/>
              </a:rPr>
              <a:t>Trading results — income earned and expenses incurred for the year</a:t>
            </a:r>
            <a:endParaRPr lang="en-US" dirty="0"/>
          </a:p>
        </p:txBody>
      </p:sp>
      <p:sp>
        <p:nvSpPr>
          <p:cNvPr id="14" name="Shape 10"/>
          <p:cNvSpPr/>
          <p:nvPr/>
        </p:nvSpPr>
        <p:spPr>
          <a:xfrm>
            <a:off x="6163056" y="1691640"/>
            <a:ext cx="2651760" cy="4297680"/>
          </a:xfrm>
          <a:prstGeom prst="roundRect">
            <a:avLst>
              <a:gd name="adj" fmla="val 4138"/>
            </a:avLst>
          </a:prstGeom>
          <a:solidFill>
            <a:srgbClr val="FFFFFF"/>
          </a:solidFill>
          <a:ln/>
          <a:effectLst>
            <a:outerShdw blurRad="101600" dist="25400" dir="5400000" algn="bl" rotWithShape="0">
              <a:srgbClr val="999999">
                <a:alpha val="20000"/>
              </a:srgbClr>
            </a:outerShdw>
          </a:effectLst>
        </p:spPr>
      </p:sp>
      <p:sp>
        <p:nvSpPr>
          <p:cNvPr id="15" name="Shape 11"/>
          <p:cNvSpPr/>
          <p:nvPr/>
        </p:nvSpPr>
        <p:spPr>
          <a:xfrm>
            <a:off x="6391656" y="1965960"/>
            <a:ext cx="777240" cy="777240"/>
          </a:xfrm>
          <a:prstGeom prst="roundRect">
            <a:avLst>
              <a:gd name="adj" fmla="val 17647"/>
            </a:avLst>
          </a:prstGeom>
          <a:solidFill>
            <a:srgbClr val="1E2761"/>
          </a:solidFill>
          <a:ln/>
        </p:spPr>
      </p:sp>
      <p:pic>
        <p:nvPicPr>
          <p:cNvPr id="16" name="Image 2" descr="/home/claude/partnershipfs/icon_moneybill_white.png"/>
          <p:cNvPicPr>
            <a:picLocks noChangeAspect="1"/>
          </p:cNvPicPr>
          <p:nvPr/>
        </p:nvPicPr>
        <p:blipFill>
          <a:blip r:embed="rId5"/>
          <a:stretch>
            <a:fillRect/>
          </a:stretch>
        </p:blipFill>
        <p:spPr>
          <a:xfrm>
            <a:off x="6547104" y="2121408"/>
            <a:ext cx="457200" cy="457200"/>
          </a:xfrm>
          <a:prstGeom prst="rect">
            <a:avLst/>
          </a:prstGeom>
        </p:spPr>
      </p:pic>
      <p:sp>
        <p:nvSpPr>
          <p:cNvPr id="17" name="Text 12"/>
          <p:cNvSpPr/>
          <p:nvPr/>
        </p:nvSpPr>
        <p:spPr>
          <a:xfrm>
            <a:off x="6391656" y="2926080"/>
            <a:ext cx="2194560"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P&amp;L Appropriation A/c</a:t>
            </a:r>
            <a:endParaRPr lang="en-US" dirty="0"/>
          </a:p>
        </p:txBody>
      </p:sp>
      <p:sp>
        <p:nvSpPr>
          <p:cNvPr id="18" name="Text 13"/>
          <p:cNvSpPr/>
          <p:nvPr/>
        </p:nvSpPr>
        <p:spPr>
          <a:xfrm>
            <a:off x="6391656" y="3657600"/>
            <a:ext cx="2194560" cy="2011680"/>
          </a:xfrm>
          <a:prstGeom prst="rect">
            <a:avLst/>
          </a:prstGeom>
          <a:noFill/>
          <a:ln/>
        </p:spPr>
        <p:txBody>
          <a:bodyPr wrap="square" lIns="0" tIns="0" rIns="0" bIns="0" rtlCol="0" anchor="t"/>
          <a:lstStyle/>
          <a:p>
            <a:pPr marL="0" indent="0">
              <a:lnSpc>
                <a:spcPct val="125000"/>
              </a:lnSpc>
              <a:buNone/>
            </a:pPr>
            <a:r>
              <a:rPr lang="en-US" dirty="0">
                <a:solidFill>
                  <a:srgbClr val="1B1F3B"/>
                </a:solidFill>
                <a:latin typeface="Calibri" pitchFamily="34" charset="0"/>
                <a:ea typeface="Calibri" pitchFamily="34" charset="-122"/>
                <a:cs typeface="Calibri" pitchFamily="34" charset="-120"/>
              </a:rPr>
              <a:t>Shows how net profit is distributed — interest, remuneration &amp; share of profit</a:t>
            </a:r>
            <a:endParaRPr lang="en-US" dirty="0"/>
          </a:p>
        </p:txBody>
      </p:sp>
      <p:sp>
        <p:nvSpPr>
          <p:cNvPr id="19" name="Shape 14"/>
          <p:cNvSpPr/>
          <p:nvPr/>
        </p:nvSpPr>
        <p:spPr>
          <a:xfrm>
            <a:off x="8970264" y="1691640"/>
            <a:ext cx="2651760" cy="4297680"/>
          </a:xfrm>
          <a:prstGeom prst="roundRect">
            <a:avLst>
              <a:gd name="adj" fmla="val 4138"/>
            </a:avLst>
          </a:prstGeom>
          <a:solidFill>
            <a:srgbClr val="FFFFFF"/>
          </a:solidFill>
          <a:ln/>
          <a:effectLst>
            <a:outerShdw blurRad="101600" dist="25400" dir="5400000" algn="bl" rotWithShape="0">
              <a:srgbClr val="999999">
                <a:alpha val="20000"/>
              </a:srgbClr>
            </a:outerShdw>
          </a:effectLst>
        </p:spPr>
      </p:sp>
      <p:sp>
        <p:nvSpPr>
          <p:cNvPr id="20" name="Shape 15"/>
          <p:cNvSpPr/>
          <p:nvPr/>
        </p:nvSpPr>
        <p:spPr>
          <a:xfrm>
            <a:off x="9198864" y="1965960"/>
            <a:ext cx="777240" cy="777240"/>
          </a:xfrm>
          <a:prstGeom prst="roundRect">
            <a:avLst>
              <a:gd name="adj" fmla="val 17647"/>
            </a:avLst>
          </a:prstGeom>
          <a:solidFill>
            <a:srgbClr val="1E2761"/>
          </a:solidFill>
          <a:ln/>
        </p:spPr>
      </p:sp>
      <p:pic>
        <p:nvPicPr>
          <p:cNvPr id="21" name="Image 3" descr="/home/claude/partnershipfs/icon_users_white.png"/>
          <p:cNvPicPr>
            <a:picLocks noChangeAspect="1"/>
          </p:cNvPicPr>
          <p:nvPr/>
        </p:nvPicPr>
        <p:blipFill>
          <a:blip r:embed="rId6"/>
          <a:stretch>
            <a:fillRect/>
          </a:stretch>
        </p:blipFill>
        <p:spPr>
          <a:xfrm>
            <a:off x="9354312" y="2121408"/>
            <a:ext cx="457200" cy="457200"/>
          </a:xfrm>
          <a:prstGeom prst="rect">
            <a:avLst/>
          </a:prstGeom>
        </p:spPr>
      </p:pic>
      <p:sp>
        <p:nvSpPr>
          <p:cNvPr id="22" name="Text 16"/>
          <p:cNvSpPr/>
          <p:nvPr/>
        </p:nvSpPr>
        <p:spPr>
          <a:xfrm>
            <a:off x="9198864" y="2926080"/>
            <a:ext cx="2194560" cy="68580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Partners' Capital Accounts</a:t>
            </a:r>
            <a:endParaRPr lang="en-US" dirty="0"/>
          </a:p>
        </p:txBody>
      </p:sp>
      <p:sp>
        <p:nvSpPr>
          <p:cNvPr id="23" name="Text 17"/>
          <p:cNvSpPr/>
          <p:nvPr/>
        </p:nvSpPr>
        <p:spPr>
          <a:xfrm>
            <a:off x="9198864" y="3657600"/>
            <a:ext cx="2194560" cy="2011680"/>
          </a:xfrm>
          <a:prstGeom prst="rect">
            <a:avLst/>
          </a:prstGeom>
          <a:noFill/>
          <a:ln/>
        </p:spPr>
        <p:txBody>
          <a:bodyPr wrap="square" lIns="0" tIns="0" rIns="0" bIns="0" rtlCol="0" anchor="t"/>
          <a:lstStyle/>
          <a:p>
            <a:pPr marL="0" indent="0">
              <a:lnSpc>
                <a:spcPct val="125000"/>
              </a:lnSpc>
              <a:buNone/>
            </a:pPr>
            <a:r>
              <a:rPr lang="en-US" dirty="0">
                <a:solidFill>
                  <a:srgbClr val="1B1F3B"/>
                </a:solidFill>
                <a:latin typeface="Calibri" pitchFamily="34" charset="0"/>
                <a:ea typeface="Calibri" pitchFamily="34" charset="-122"/>
                <a:cs typeface="Calibri" pitchFamily="34" charset="-120"/>
              </a:rPr>
              <a:t>Individual account for each partner — capital, current a/c, drawings</a:t>
            </a:r>
            <a:endParaRPr lang="en-US" dirty="0"/>
          </a:p>
        </p:txBody>
      </p:sp>
      <p:sp>
        <p:nvSpPr>
          <p:cNvPr id="24" name="Text 1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Partnership Firms</a:t>
            </a:r>
            <a:endParaRPr lang="en-US" dirty="0"/>
          </a:p>
        </p:txBody>
      </p:sp>
      <p:sp>
        <p:nvSpPr>
          <p:cNvPr id="25" name="Text 1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4</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PREPARATION GUIDANCE</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Partners' Capital Accounts — Fixed vs Fluctuating</a:t>
            </a:r>
            <a:endParaRPr lang="en-US" sz="3200" dirty="0"/>
          </a:p>
        </p:txBody>
      </p:sp>
      <p:sp>
        <p:nvSpPr>
          <p:cNvPr id="4" name="Shape 2"/>
          <p:cNvSpPr/>
          <p:nvPr/>
        </p:nvSpPr>
        <p:spPr>
          <a:xfrm>
            <a:off x="548640" y="1554480"/>
            <a:ext cx="5349240" cy="4919472"/>
          </a:xfrm>
          <a:prstGeom prst="roundRect">
            <a:avLst>
              <a:gd name="adj" fmla="val 2449"/>
            </a:avLst>
          </a:prstGeom>
          <a:solidFill>
            <a:srgbClr val="F4F6FB"/>
          </a:solidFill>
          <a:ln/>
        </p:spPr>
      </p:sp>
      <p:sp>
        <p:nvSpPr>
          <p:cNvPr id="5" name="Shape 3"/>
          <p:cNvSpPr/>
          <p:nvPr/>
        </p:nvSpPr>
        <p:spPr>
          <a:xfrm>
            <a:off x="822960" y="1828800"/>
            <a:ext cx="914400" cy="914400"/>
          </a:xfrm>
          <a:prstGeom prst="roundRect">
            <a:avLst>
              <a:gd name="adj" fmla="val 50000"/>
            </a:avLst>
          </a:prstGeom>
          <a:solidFill>
            <a:srgbClr val="1E2761"/>
          </a:solidFill>
          <a:ln/>
        </p:spPr>
      </p:sp>
      <p:pic>
        <p:nvPicPr>
          <p:cNvPr id="6" name="Image 0" descr="/home/claude/partnershipfs/icon_balance_white.png"/>
          <p:cNvPicPr>
            <a:picLocks noChangeAspect="1"/>
          </p:cNvPicPr>
          <p:nvPr/>
        </p:nvPicPr>
        <p:blipFill>
          <a:blip r:embed="rId3"/>
          <a:stretch>
            <a:fillRect/>
          </a:stretch>
        </p:blipFill>
        <p:spPr>
          <a:xfrm>
            <a:off x="1033272" y="2039112"/>
            <a:ext cx="493776" cy="493776"/>
          </a:xfrm>
          <a:prstGeom prst="rect">
            <a:avLst/>
          </a:prstGeom>
        </p:spPr>
      </p:pic>
      <p:sp>
        <p:nvSpPr>
          <p:cNvPr id="7" name="Text 4"/>
          <p:cNvSpPr/>
          <p:nvPr/>
        </p:nvSpPr>
        <p:spPr>
          <a:xfrm>
            <a:off x="1920240" y="1965960"/>
            <a:ext cx="3749040" cy="365760"/>
          </a:xfrm>
          <a:prstGeom prst="rect">
            <a:avLst/>
          </a:prstGeom>
          <a:noFill/>
          <a:ln/>
        </p:spPr>
        <p:txBody>
          <a:bodyPr wrap="square" lIns="0" tIns="0" rIns="0" bIns="0" rtlCol="0" anchor="ctr"/>
          <a:lstStyle/>
          <a:p>
            <a:pPr marL="0" indent="0">
              <a:buNone/>
            </a:pPr>
            <a:r>
              <a:rPr lang="en-US" b="1" kern="0" spc="100" dirty="0">
                <a:solidFill>
                  <a:srgbClr val="1E2761"/>
                </a:solidFill>
                <a:latin typeface="Calibri" pitchFamily="34" charset="0"/>
                <a:ea typeface="Calibri" pitchFamily="34" charset="-122"/>
                <a:cs typeface="Calibri" pitchFamily="34" charset="-120"/>
              </a:rPr>
              <a:t>FIXED CAPITAL METHOD</a:t>
            </a:r>
            <a:endParaRPr lang="en-US" dirty="0"/>
          </a:p>
        </p:txBody>
      </p:sp>
      <p:sp>
        <p:nvSpPr>
          <p:cNvPr id="8" name="Text 5"/>
          <p:cNvSpPr/>
          <p:nvPr/>
        </p:nvSpPr>
        <p:spPr>
          <a:xfrm>
            <a:off x="1920240" y="2286000"/>
            <a:ext cx="3749040" cy="411480"/>
          </a:xfrm>
          <a:prstGeom prst="rect">
            <a:avLst/>
          </a:prstGeom>
          <a:noFill/>
          <a:ln/>
        </p:spPr>
        <p:txBody>
          <a:bodyPr wrap="square" lIns="0" tIns="0" rIns="0" bIns="0" rtlCol="0" anchor="ctr"/>
          <a:lstStyle/>
          <a:p>
            <a:pPr marL="0" indent="0">
              <a:buNone/>
            </a:pPr>
            <a:r>
              <a:rPr lang="en-US" i="1" dirty="0">
                <a:solidFill>
                  <a:srgbClr val="5B6584"/>
                </a:solidFill>
                <a:latin typeface="Calibri" pitchFamily="34" charset="0"/>
                <a:ea typeface="Calibri" pitchFamily="34" charset="-122"/>
                <a:cs typeface="Calibri" pitchFamily="34" charset="-120"/>
              </a:rPr>
              <a:t>Two accounts maintained per partner</a:t>
            </a:r>
            <a:endParaRPr lang="en-US" dirty="0"/>
          </a:p>
        </p:txBody>
      </p:sp>
      <p:sp>
        <p:nvSpPr>
          <p:cNvPr id="9" name="Shape 6"/>
          <p:cNvSpPr/>
          <p:nvPr/>
        </p:nvSpPr>
        <p:spPr>
          <a:xfrm>
            <a:off x="868680" y="2935224"/>
            <a:ext cx="91440" cy="91440"/>
          </a:xfrm>
          <a:prstGeom prst="ellipse">
            <a:avLst/>
          </a:prstGeom>
          <a:solidFill>
            <a:srgbClr val="C79A3B"/>
          </a:solidFill>
          <a:ln/>
        </p:spPr>
      </p:sp>
      <p:sp>
        <p:nvSpPr>
          <p:cNvPr id="10" name="Text 7"/>
          <p:cNvSpPr/>
          <p:nvPr/>
        </p:nvSpPr>
        <p:spPr>
          <a:xfrm>
            <a:off x="1097280" y="2770632"/>
            <a:ext cx="4617720" cy="68580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Capital Account remains constant unless fresh capital is introduced or withdrawn permanently</a:t>
            </a:r>
            <a:endParaRPr lang="en-US" dirty="0"/>
          </a:p>
        </p:txBody>
      </p:sp>
      <p:sp>
        <p:nvSpPr>
          <p:cNvPr id="11" name="Shape 8"/>
          <p:cNvSpPr/>
          <p:nvPr/>
        </p:nvSpPr>
        <p:spPr>
          <a:xfrm>
            <a:off x="868680" y="3803904"/>
            <a:ext cx="91440" cy="91440"/>
          </a:xfrm>
          <a:prstGeom prst="ellipse">
            <a:avLst/>
          </a:prstGeom>
          <a:solidFill>
            <a:srgbClr val="C79A3B"/>
          </a:solidFill>
          <a:ln/>
        </p:spPr>
      </p:sp>
      <p:sp>
        <p:nvSpPr>
          <p:cNvPr id="12" name="Text 9"/>
          <p:cNvSpPr/>
          <p:nvPr/>
        </p:nvSpPr>
        <p:spPr>
          <a:xfrm>
            <a:off x="1097280" y="3639312"/>
            <a:ext cx="4617720" cy="68580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A separate Current Account records interest on capital, remuneration, share of profit/loss &amp; drawings</a:t>
            </a:r>
            <a:endParaRPr lang="en-US" dirty="0"/>
          </a:p>
        </p:txBody>
      </p:sp>
      <p:sp>
        <p:nvSpPr>
          <p:cNvPr id="13" name="Shape 10"/>
          <p:cNvSpPr/>
          <p:nvPr/>
        </p:nvSpPr>
        <p:spPr>
          <a:xfrm>
            <a:off x="868680" y="4672584"/>
            <a:ext cx="91440" cy="91440"/>
          </a:xfrm>
          <a:prstGeom prst="ellipse">
            <a:avLst/>
          </a:prstGeom>
          <a:solidFill>
            <a:srgbClr val="C79A3B"/>
          </a:solidFill>
          <a:ln/>
        </p:spPr>
      </p:sp>
      <p:sp>
        <p:nvSpPr>
          <p:cNvPr id="14" name="Text 11"/>
          <p:cNvSpPr/>
          <p:nvPr/>
        </p:nvSpPr>
        <p:spPr>
          <a:xfrm>
            <a:off x="1097280" y="4507992"/>
            <a:ext cx="4617720" cy="68580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Balance Sheet shows both Capital and Current Account balances for each partner</a:t>
            </a:r>
            <a:endParaRPr lang="en-US" dirty="0"/>
          </a:p>
        </p:txBody>
      </p:sp>
      <p:sp>
        <p:nvSpPr>
          <p:cNvPr id="15" name="Shape 12"/>
          <p:cNvSpPr/>
          <p:nvPr/>
        </p:nvSpPr>
        <p:spPr>
          <a:xfrm>
            <a:off x="868680" y="5541264"/>
            <a:ext cx="91440" cy="91440"/>
          </a:xfrm>
          <a:prstGeom prst="ellipse">
            <a:avLst/>
          </a:prstGeom>
          <a:solidFill>
            <a:srgbClr val="C79A3B"/>
          </a:solidFill>
          <a:ln/>
        </p:spPr>
      </p:sp>
      <p:sp>
        <p:nvSpPr>
          <p:cNvPr id="16" name="Text 13"/>
          <p:cNvSpPr/>
          <p:nvPr/>
        </p:nvSpPr>
        <p:spPr>
          <a:xfrm>
            <a:off x="1097280" y="5376672"/>
            <a:ext cx="4617720" cy="68580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Preferred where the deed requires capital balances to stay stable for PSR or interest calculations</a:t>
            </a:r>
            <a:endParaRPr lang="en-US" dirty="0"/>
          </a:p>
        </p:txBody>
      </p:sp>
      <p:sp>
        <p:nvSpPr>
          <p:cNvPr id="17" name="Shape 14"/>
          <p:cNvSpPr/>
          <p:nvPr/>
        </p:nvSpPr>
        <p:spPr>
          <a:xfrm>
            <a:off x="6217920" y="1554480"/>
            <a:ext cx="5394960" cy="4820920"/>
          </a:xfrm>
          <a:prstGeom prst="roundRect">
            <a:avLst>
              <a:gd name="adj" fmla="val 2449"/>
            </a:avLst>
          </a:prstGeom>
          <a:solidFill>
            <a:srgbClr val="1E2761"/>
          </a:solidFill>
          <a:ln/>
        </p:spPr>
      </p:sp>
      <p:sp>
        <p:nvSpPr>
          <p:cNvPr id="18" name="Shape 15"/>
          <p:cNvSpPr/>
          <p:nvPr/>
        </p:nvSpPr>
        <p:spPr>
          <a:xfrm>
            <a:off x="6492240" y="1828800"/>
            <a:ext cx="914400" cy="914400"/>
          </a:xfrm>
          <a:prstGeom prst="roundRect">
            <a:avLst>
              <a:gd name="adj" fmla="val 50000"/>
            </a:avLst>
          </a:prstGeom>
          <a:solidFill>
            <a:srgbClr val="C79A3B"/>
          </a:solidFill>
          <a:ln/>
        </p:spPr>
      </p:sp>
      <p:pic>
        <p:nvPicPr>
          <p:cNvPr id="19" name="Image 1" descr="/home/claude/partnershipfs/icon_balance_navy.png"/>
          <p:cNvPicPr>
            <a:picLocks noChangeAspect="1"/>
          </p:cNvPicPr>
          <p:nvPr/>
        </p:nvPicPr>
        <p:blipFill>
          <a:blip r:embed="rId4"/>
          <a:stretch>
            <a:fillRect/>
          </a:stretch>
        </p:blipFill>
        <p:spPr>
          <a:xfrm>
            <a:off x="6702552" y="2039112"/>
            <a:ext cx="493776" cy="493776"/>
          </a:xfrm>
          <a:prstGeom prst="rect">
            <a:avLst/>
          </a:prstGeom>
        </p:spPr>
      </p:pic>
      <p:sp>
        <p:nvSpPr>
          <p:cNvPr id="20" name="Text 16"/>
          <p:cNvSpPr/>
          <p:nvPr/>
        </p:nvSpPr>
        <p:spPr>
          <a:xfrm>
            <a:off x="7589520" y="1965960"/>
            <a:ext cx="3749040" cy="365760"/>
          </a:xfrm>
          <a:prstGeom prst="rect">
            <a:avLst/>
          </a:prstGeom>
          <a:noFill/>
          <a:ln/>
        </p:spPr>
        <p:txBody>
          <a:bodyPr wrap="square" lIns="0" tIns="0" rIns="0" bIns="0" rtlCol="0" anchor="ctr"/>
          <a:lstStyle/>
          <a:p>
            <a:pPr marL="0" indent="0">
              <a:buNone/>
            </a:pPr>
            <a:r>
              <a:rPr lang="en-US" b="1" kern="0" spc="100" dirty="0">
                <a:solidFill>
                  <a:srgbClr val="C79A3B"/>
                </a:solidFill>
                <a:latin typeface="Calibri" pitchFamily="34" charset="0"/>
                <a:ea typeface="Calibri" pitchFamily="34" charset="-122"/>
                <a:cs typeface="Calibri" pitchFamily="34" charset="-120"/>
              </a:rPr>
              <a:t>FLUCTUATING CAPITAL METHOD</a:t>
            </a:r>
            <a:endParaRPr lang="en-US" dirty="0"/>
          </a:p>
        </p:txBody>
      </p:sp>
      <p:sp>
        <p:nvSpPr>
          <p:cNvPr id="21" name="Text 17"/>
          <p:cNvSpPr/>
          <p:nvPr/>
        </p:nvSpPr>
        <p:spPr>
          <a:xfrm>
            <a:off x="7589520" y="2286000"/>
            <a:ext cx="3749040" cy="411480"/>
          </a:xfrm>
          <a:prstGeom prst="rect">
            <a:avLst/>
          </a:prstGeom>
          <a:noFill/>
          <a:ln/>
        </p:spPr>
        <p:txBody>
          <a:bodyPr wrap="square" lIns="0" tIns="0" rIns="0" bIns="0" rtlCol="0" anchor="ctr"/>
          <a:lstStyle/>
          <a:p>
            <a:pPr marL="0" indent="0">
              <a:buNone/>
            </a:pPr>
            <a:r>
              <a:rPr lang="en-US" i="1" dirty="0">
                <a:solidFill>
                  <a:srgbClr val="CADCFC"/>
                </a:solidFill>
                <a:latin typeface="Calibri" pitchFamily="34" charset="0"/>
                <a:ea typeface="Calibri" pitchFamily="34" charset="-122"/>
                <a:cs typeface="Calibri" pitchFamily="34" charset="-120"/>
              </a:rPr>
              <a:t>A single account per partner</a:t>
            </a:r>
            <a:endParaRPr lang="en-US" dirty="0"/>
          </a:p>
        </p:txBody>
      </p:sp>
      <p:sp>
        <p:nvSpPr>
          <p:cNvPr id="22" name="Shape 18"/>
          <p:cNvSpPr/>
          <p:nvPr/>
        </p:nvSpPr>
        <p:spPr>
          <a:xfrm>
            <a:off x="6537960" y="2935224"/>
            <a:ext cx="91440" cy="91440"/>
          </a:xfrm>
          <a:prstGeom prst="ellipse">
            <a:avLst/>
          </a:prstGeom>
          <a:solidFill>
            <a:srgbClr val="C79A3B"/>
          </a:solidFill>
          <a:ln/>
        </p:spPr>
      </p:sp>
      <p:sp>
        <p:nvSpPr>
          <p:cNvPr id="23" name="Text 19"/>
          <p:cNvSpPr/>
          <p:nvPr/>
        </p:nvSpPr>
        <p:spPr>
          <a:xfrm>
            <a:off x="6766560" y="2770632"/>
            <a:ext cx="4663440" cy="685800"/>
          </a:xfrm>
          <a:prstGeom prst="rect">
            <a:avLst/>
          </a:prstGeom>
          <a:noFill/>
          <a:ln/>
        </p:spPr>
        <p:txBody>
          <a:bodyPr wrap="square" lIns="0" tIns="0" rIns="0" bIns="0" rtlCol="0" anchor="t"/>
          <a:lstStyle/>
          <a:p>
            <a:pPr marL="0" indent="0">
              <a:lnSpc>
                <a:spcPct val="115000"/>
              </a:lnSpc>
              <a:buNone/>
            </a:pPr>
            <a:r>
              <a:rPr lang="en-US" dirty="0">
                <a:solidFill>
                  <a:srgbClr val="FFFFFF"/>
                </a:solidFill>
                <a:latin typeface="Calibri" pitchFamily="34" charset="0"/>
                <a:ea typeface="Calibri" pitchFamily="34" charset="-122"/>
                <a:cs typeface="Calibri" pitchFamily="34" charset="-120"/>
              </a:rPr>
              <a:t>Only one Capital Account maintained — no separate current account</a:t>
            </a:r>
            <a:endParaRPr lang="en-US" dirty="0"/>
          </a:p>
        </p:txBody>
      </p:sp>
      <p:sp>
        <p:nvSpPr>
          <p:cNvPr id="24" name="Shape 20"/>
          <p:cNvSpPr/>
          <p:nvPr/>
        </p:nvSpPr>
        <p:spPr>
          <a:xfrm>
            <a:off x="6537960" y="3803904"/>
            <a:ext cx="91440" cy="91440"/>
          </a:xfrm>
          <a:prstGeom prst="ellipse">
            <a:avLst/>
          </a:prstGeom>
          <a:solidFill>
            <a:srgbClr val="C79A3B"/>
          </a:solidFill>
          <a:ln/>
        </p:spPr>
      </p:sp>
      <p:sp>
        <p:nvSpPr>
          <p:cNvPr id="25" name="Text 21"/>
          <p:cNvSpPr/>
          <p:nvPr/>
        </p:nvSpPr>
        <p:spPr>
          <a:xfrm>
            <a:off x="6766560" y="3639312"/>
            <a:ext cx="4663440" cy="685800"/>
          </a:xfrm>
          <a:prstGeom prst="rect">
            <a:avLst/>
          </a:prstGeom>
          <a:noFill/>
          <a:ln/>
        </p:spPr>
        <p:txBody>
          <a:bodyPr wrap="square" lIns="0" tIns="0" rIns="0" bIns="0" rtlCol="0" anchor="t"/>
          <a:lstStyle/>
          <a:p>
            <a:pPr marL="0" indent="0">
              <a:lnSpc>
                <a:spcPct val="115000"/>
              </a:lnSpc>
              <a:buNone/>
            </a:pPr>
            <a:r>
              <a:rPr lang="en-US" dirty="0">
                <a:solidFill>
                  <a:srgbClr val="FFFFFF"/>
                </a:solidFill>
                <a:latin typeface="Calibri" pitchFamily="34" charset="0"/>
                <a:ea typeface="Calibri" pitchFamily="34" charset="-122"/>
                <a:cs typeface="Calibri" pitchFamily="34" charset="-120"/>
              </a:rPr>
              <a:t>Interest, remuneration, share of profit/loss &amp; drawings all pass through the same Capital Account</a:t>
            </a:r>
            <a:endParaRPr lang="en-US" dirty="0"/>
          </a:p>
        </p:txBody>
      </p:sp>
      <p:sp>
        <p:nvSpPr>
          <p:cNvPr id="26" name="Shape 22"/>
          <p:cNvSpPr/>
          <p:nvPr/>
        </p:nvSpPr>
        <p:spPr>
          <a:xfrm>
            <a:off x="6537960" y="4672584"/>
            <a:ext cx="91440" cy="91440"/>
          </a:xfrm>
          <a:prstGeom prst="ellipse">
            <a:avLst/>
          </a:prstGeom>
          <a:solidFill>
            <a:srgbClr val="C79A3B"/>
          </a:solidFill>
          <a:ln/>
        </p:spPr>
      </p:sp>
      <p:sp>
        <p:nvSpPr>
          <p:cNvPr id="27" name="Text 23"/>
          <p:cNvSpPr/>
          <p:nvPr/>
        </p:nvSpPr>
        <p:spPr>
          <a:xfrm>
            <a:off x="6766560" y="4507992"/>
            <a:ext cx="4663440" cy="685800"/>
          </a:xfrm>
          <a:prstGeom prst="rect">
            <a:avLst/>
          </a:prstGeom>
          <a:noFill/>
          <a:ln/>
        </p:spPr>
        <p:txBody>
          <a:bodyPr wrap="square" lIns="0" tIns="0" rIns="0" bIns="0" rtlCol="0" anchor="t"/>
          <a:lstStyle/>
          <a:p>
            <a:pPr marL="0" indent="0">
              <a:lnSpc>
                <a:spcPct val="115000"/>
              </a:lnSpc>
              <a:buNone/>
            </a:pPr>
            <a:r>
              <a:rPr lang="en-US" dirty="0">
                <a:solidFill>
                  <a:srgbClr val="FFFFFF"/>
                </a:solidFill>
                <a:latin typeface="Calibri" pitchFamily="34" charset="0"/>
                <a:ea typeface="Calibri" pitchFamily="34" charset="-122"/>
                <a:cs typeface="Calibri" pitchFamily="34" charset="-120"/>
              </a:rPr>
              <a:t>Balance keeps fluctuating (changing) every year with these entries</a:t>
            </a:r>
            <a:endParaRPr lang="en-US" dirty="0"/>
          </a:p>
        </p:txBody>
      </p:sp>
      <p:sp>
        <p:nvSpPr>
          <p:cNvPr id="28" name="Shape 24"/>
          <p:cNvSpPr/>
          <p:nvPr/>
        </p:nvSpPr>
        <p:spPr>
          <a:xfrm>
            <a:off x="6537960" y="5541264"/>
            <a:ext cx="91440" cy="91440"/>
          </a:xfrm>
          <a:prstGeom prst="ellipse">
            <a:avLst/>
          </a:prstGeom>
          <a:solidFill>
            <a:srgbClr val="C79A3B"/>
          </a:solidFill>
          <a:ln/>
        </p:spPr>
      </p:sp>
      <p:sp>
        <p:nvSpPr>
          <p:cNvPr id="29" name="Text 25"/>
          <p:cNvSpPr/>
          <p:nvPr/>
        </p:nvSpPr>
        <p:spPr>
          <a:xfrm>
            <a:off x="6766560" y="5376672"/>
            <a:ext cx="4663440" cy="685800"/>
          </a:xfrm>
          <a:prstGeom prst="rect">
            <a:avLst/>
          </a:prstGeom>
          <a:noFill/>
          <a:ln/>
        </p:spPr>
        <p:txBody>
          <a:bodyPr wrap="square" lIns="0" tIns="0" rIns="0" bIns="0" rtlCol="0" anchor="t"/>
          <a:lstStyle/>
          <a:p>
            <a:pPr marL="0" indent="0">
              <a:lnSpc>
                <a:spcPct val="115000"/>
              </a:lnSpc>
              <a:buNone/>
            </a:pPr>
            <a:r>
              <a:rPr lang="en-US" dirty="0">
                <a:solidFill>
                  <a:srgbClr val="FFFFFF"/>
                </a:solidFill>
                <a:latin typeface="Calibri" pitchFamily="34" charset="0"/>
                <a:ea typeface="Calibri" pitchFamily="34" charset="-122"/>
                <a:cs typeface="Calibri" pitchFamily="34" charset="-120"/>
              </a:rPr>
              <a:t>The default method under the Indian Partnership Act, 1932, unless the deed specifies otherwise</a:t>
            </a:r>
            <a:endParaRPr lang="en-US" dirty="0"/>
          </a:p>
        </p:txBody>
      </p:sp>
      <p:sp>
        <p:nvSpPr>
          <p:cNvPr id="30" name="Text 26"/>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Partnership Firms</a:t>
            </a:r>
            <a:endParaRPr lang="en-US" dirty="0"/>
          </a:p>
        </p:txBody>
      </p:sp>
      <p:sp>
        <p:nvSpPr>
          <p:cNvPr id="31" name="Text 27"/>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5</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PREPARATION GUIDANCE</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Profit &amp; Loss Appropriation Account — Structure</a:t>
            </a:r>
            <a:endParaRPr lang="en-US" sz="3200" dirty="0"/>
          </a:p>
        </p:txBody>
      </p:sp>
      <p:sp>
        <p:nvSpPr>
          <p:cNvPr id="4" name="Text 2"/>
          <p:cNvSpPr/>
          <p:nvPr/>
        </p:nvSpPr>
        <p:spPr>
          <a:xfrm>
            <a:off x="548640" y="1371600"/>
            <a:ext cx="10789920" cy="457200"/>
          </a:xfrm>
          <a:prstGeom prst="rect">
            <a:avLst/>
          </a:prstGeom>
          <a:noFill/>
          <a:ln/>
        </p:spPr>
        <p:txBody>
          <a:bodyPr wrap="square" lIns="0" tIns="0" rIns="0" bIns="0" rtlCol="0" anchor="ctr"/>
          <a:lstStyle/>
          <a:p>
            <a:pPr marL="0" indent="0">
              <a:buNone/>
            </a:pPr>
            <a:r>
              <a:rPr lang="en-US" sz="2400" dirty="0">
                <a:solidFill>
                  <a:srgbClr val="5B6584"/>
                </a:solidFill>
                <a:latin typeface="Calibri" pitchFamily="34" charset="0"/>
                <a:ea typeface="Calibri" pitchFamily="34" charset="-122"/>
                <a:cs typeface="Calibri" pitchFamily="34" charset="-120"/>
              </a:rPr>
              <a:t>Prepared after the Statement of Profit &amp; Loss to show how net profit is appropriated among the partners, as per the Partnership Deed.</a:t>
            </a:r>
            <a:endParaRPr lang="en-US" sz="2400" dirty="0"/>
          </a:p>
        </p:txBody>
      </p:sp>
      <p:graphicFrame>
        <p:nvGraphicFramePr>
          <p:cNvPr id="7" name="Table 0"/>
          <p:cNvGraphicFramePr>
            <a:graphicFrameLocks noGrp="1"/>
          </p:cNvGraphicFramePr>
          <p:nvPr>
            <p:extLst>
              <p:ext uri="{D42A27DB-BD31-4B8C-83A1-F6EECF244321}">
                <p14:modId xmlns:p14="http://schemas.microsoft.com/office/powerpoint/2010/main" val="390965523"/>
              </p:ext>
            </p:extLst>
          </p:nvPr>
        </p:nvGraphicFramePr>
        <p:xfrm>
          <a:off x="548640" y="1965960"/>
          <a:ext cx="11064240" cy="4495800"/>
        </p:xfrm>
        <a:graphic>
          <a:graphicData uri="http://schemas.openxmlformats.org/drawingml/2006/table">
            <a:tbl>
              <a:tblPr/>
              <a:tblGrid>
                <a:gridCol w="4572000">
                  <a:extLst>
                    <a:ext uri="{9D8B030D-6E8A-4147-A177-3AD203B41FA5}">
                      <a16:colId xmlns:a16="http://schemas.microsoft.com/office/drawing/2014/main" val="20000"/>
                    </a:ext>
                  </a:extLst>
                </a:gridCol>
                <a:gridCol w="6492240">
                  <a:extLst>
                    <a:ext uri="{9D8B030D-6E8A-4147-A177-3AD203B41FA5}">
                      <a16:colId xmlns:a16="http://schemas.microsoft.com/office/drawing/2014/main" val="20001"/>
                    </a:ext>
                  </a:extLst>
                </a:gridCol>
              </a:tblGrid>
              <a:tr h="502920">
                <a:tc>
                  <a:txBody>
                    <a:bodyPr/>
                    <a:lstStyle/>
                    <a:p>
                      <a:pPr marL="0" indent="0">
                        <a:buNone/>
                      </a:pPr>
                      <a:r>
                        <a:rPr lang="en-US" sz="2000" b="1" dirty="0">
                          <a:solidFill>
                            <a:srgbClr val="FFFFFF"/>
                          </a:solidFill>
                          <a:latin typeface="Calibri" pitchFamily="34" charset="0"/>
                          <a:ea typeface="Calibri" pitchFamily="34" charset="-122"/>
                          <a:cs typeface="Calibri" pitchFamily="34" charset="-120"/>
                        </a:rPr>
                        <a:t>Particulars</a:t>
                      </a:r>
                      <a:endParaRPr lang="en-US" sz="200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tc>
                  <a:txBody>
                    <a:bodyPr/>
                    <a:lstStyle/>
                    <a:p>
                      <a:pPr marL="0" indent="0">
                        <a:buNone/>
                      </a:pPr>
                      <a:r>
                        <a:rPr lang="en-US" sz="2000" b="1" dirty="0">
                          <a:solidFill>
                            <a:srgbClr val="FFFFFF"/>
                          </a:solidFill>
                          <a:latin typeface="Calibri" pitchFamily="34" charset="0"/>
                          <a:ea typeface="Calibri" pitchFamily="34" charset="-122"/>
                          <a:cs typeface="Calibri" pitchFamily="34" charset="-120"/>
                        </a:rPr>
                        <a:t>Treatment</a:t>
                      </a:r>
                      <a:endParaRPr lang="en-US" sz="200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594360">
                <a:tc>
                  <a:txBody>
                    <a:bodyPr/>
                    <a:lstStyle/>
                    <a:p>
                      <a:pPr marL="0" indent="0">
                        <a:buNone/>
                      </a:pPr>
                      <a:r>
                        <a:rPr lang="en-US" sz="2000" b="1" dirty="0">
                          <a:solidFill>
                            <a:srgbClr val="1B1F3B"/>
                          </a:solidFill>
                          <a:latin typeface="Calibri" pitchFamily="34" charset="0"/>
                          <a:ea typeface="Calibri" pitchFamily="34" charset="-122"/>
                          <a:cs typeface="Calibri" pitchFamily="34" charset="-120"/>
                        </a:rPr>
                        <a:t>Net Profit as per Statement of P&amp;L</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2000" dirty="0">
                          <a:solidFill>
                            <a:srgbClr val="1B1F3B"/>
                          </a:solidFill>
                          <a:latin typeface="Calibri" pitchFamily="34" charset="0"/>
                          <a:ea typeface="Calibri" pitchFamily="34" charset="-122"/>
                          <a:cs typeface="Calibri" pitchFamily="34" charset="-120"/>
                        </a:rPr>
                        <a:t>Brought down as the starting point of appropriation</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94360">
                <a:tc>
                  <a:txBody>
                    <a:bodyPr/>
                    <a:lstStyle/>
                    <a:p>
                      <a:pPr marL="0" indent="0">
                        <a:buNone/>
                      </a:pPr>
                      <a:r>
                        <a:rPr lang="en-US" sz="2000" b="1" dirty="0">
                          <a:solidFill>
                            <a:srgbClr val="1B1F3B"/>
                          </a:solidFill>
                          <a:latin typeface="Calibri" pitchFamily="34" charset="0"/>
                          <a:ea typeface="Calibri" pitchFamily="34" charset="-122"/>
                          <a:cs typeface="Calibri" pitchFamily="34" charset="-120"/>
                        </a:rPr>
                        <a:t>Add: Interest on Drawings (if charged)</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2000" dirty="0">
                          <a:solidFill>
                            <a:srgbClr val="1B1F3B"/>
                          </a:solidFill>
                          <a:latin typeface="Calibri" pitchFamily="34" charset="0"/>
                          <a:ea typeface="Calibri" pitchFamily="34" charset="-122"/>
                          <a:cs typeface="Calibri" pitchFamily="34" charset="-120"/>
                        </a:rPr>
                        <a:t>Added back — as per the rate specified in the deed</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2"/>
                  </a:ext>
                </a:extLst>
              </a:tr>
              <a:tr h="594360">
                <a:tc>
                  <a:txBody>
                    <a:bodyPr/>
                    <a:lstStyle/>
                    <a:p>
                      <a:pPr marL="0" indent="0">
                        <a:buNone/>
                      </a:pPr>
                      <a:r>
                        <a:rPr lang="en-US" sz="2000" b="1" dirty="0">
                          <a:solidFill>
                            <a:srgbClr val="1B1F3B"/>
                          </a:solidFill>
                          <a:latin typeface="Calibri" pitchFamily="34" charset="0"/>
                          <a:ea typeface="Calibri" pitchFamily="34" charset="-122"/>
                          <a:cs typeface="Calibri" pitchFamily="34" charset="-120"/>
                        </a:rPr>
                        <a:t>Less: Interest on Capital</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2000" dirty="0">
                          <a:solidFill>
                            <a:srgbClr val="1B1F3B"/>
                          </a:solidFill>
                          <a:latin typeface="Calibri" pitchFamily="34" charset="0"/>
                          <a:ea typeface="Calibri" pitchFamily="34" charset="-122"/>
                          <a:cs typeface="Calibri" pitchFamily="34" charset="-120"/>
                        </a:rPr>
                        <a:t>Allowed as per the deed, restricted to 12% p.a. for tax purposes u/s 40(b)</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94360">
                <a:tc>
                  <a:txBody>
                    <a:bodyPr/>
                    <a:lstStyle/>
                    <a:p>
                      <a:pPr marL="0" indent="0">
                        <a:buNone/>
                      </a:pPr>
                      <a:r>
                        <a:rPr lang="en-US" sz="2000" b="1" dirty="0">
                          <a:solidFill>
                            <a:srgbClr val="1B1F3B"/>
                          </a:solidFill>
                          <a:latin typeface="Calibri" pitchFamily="34" charset="0"/>
                          <a:ea typeface="Calibri" pitchFamily="34" charset="-122"/>
                          <a:cs typeface="Calibri" pitchFamily="34" charset="-120"/>
                        </a:rPr>
                        <a:t>Less: Partners' Remuneration / Salary</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2000" dirty="0">
                          <a:solidFill>
                            <a:srgbClr val="1B1F3B"/>
                          </a:solidFill>
                          <a:latin typeface="Calibri" pitchFamily="34" charset="0"/>
                          <a:ea typeface="Calibri" pitchFamily="34" charset="-122"/>
                          <a:cs typeface="Calibri" pitchFamily="34" charset="-120"/>
                        </a:rPr>
                        <a:t>As authorised by the deed and within the limits of Section 40(b)</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4"/>
                  </a:ext>
                </a:extLst>
              </a:tr>
              <a:tr h="594360">
                <a:tc>
                  <a:txBody>
                    <a:bodyPr/>
                    <a:lstStyle/>
                    <a:p>
                      <a:pPr marL="0" indent="0">
                        <a:buNone/>
                      </a:pPr>
                      <a:r>
                        <a:rPr lang="en-US" sz="2000" b="1" dirty="0">
                          <a:solidFill>
                            <a:srgbClr val="1B1F3B"/>
                          </a:solidFill>
                          <a:latin typeface="Calibri" pitchFamily="34" charset="0"/>
                          <a:ea typeface="Calibri" pitchFamily="34" charset="-122"/>
                          <a:cs typeface="Calibri" pitchFamily="34" charset="-120"/>
                        </a:rPr>
                        <a:t>Balance — Divisible Profit</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2000" dirty="0">
                          <a:solidFill>
                            <a:srgbClr val="1B1F3B"/>
                          </a:solidFill>
                          <a:latin typeface="Calibri" pitchFamily="34" charset="0"/>
                          <a:ea typeface="Calibri" pitchFamily="34" charset="-122"/>
                          <a:cs typeface="Calibri" pitchFamily="34" charset="-120"/>
                        </a:rPr>
                        <a:t>Shared among partners as per the agreed Profit Sharing Ratio (PSR)</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48640">
                <a:tc>
                  <a:txBody>
                    <a:bodyPr/>
                    <a:lstStyle/>
                    <a:p>
                      <a:pPr marL="0" indent="0">
                        <a:buNone/>
                      </a:pPr>
                      <a:r>
                        <a:rPr lang="en-US" sz="2000" b="1" dirty="0">
                          <a:solidFill>
                            <a:srgbClr val="1B1F3B"/>
                          </a:solidFill>
                          <a:latin typeface="Calibri" pitchFamily="34" charset="0"/>
                          <a:ea typeface="Calibri" pitchFamily="34" charset="-122"/>
                          <a:cs typeface="Calibri" pitchFamily="34" charset="-120"/>
                        </a:rPr>
                        <a:t>Transferred to Partners' Capital/Current A/cs</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2000" dirty="0">
                          <a:solidFill>
                            <a:srgbClr val="1B1F3B"/>
                          </a:solidFill>
                          <a:latin typeface="Calibri" pitchFamily="34" charset="0"/>
                          <a:ea typeface="Calibri" pitchFamily="34" charset="-122"/>
                          <a:cs typeface="Calibri" pitchFamily="34" charset="-120"/>
                        </a:rPr>
                        <a:t>Each partner's share is credited to their respective account</a:t>
                      </a:r>
                      <a:endParaRPr lang="en-US" sz="20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6"/>
                  </a:ext>
                </a:extLst>
              </a:tr>
            </a:tbl>
          </a:graphicData>
        </a:graphic>
      </p:graphicFrame>
      <p:sp>
        <p:nvSpPr>
          <p:cNvPr id="6" name="Text 3"/>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2000" dirty="0">
                <a:solidFill>
                  <a:srgbClr val="5B6584"/>
                </a:solidFill>
                <a:latin typeface="Calibri" pitchFamily="34" charset="0"/>
                <a:ea typeface="Calibri" pitchFamily="34" charset="-122"/>
                <a:cs typeface="Calibri" pitchFamily="34" charset="-120"/>
              </a:rPr>
              <a:t>Financial Statements — Partnership Firms</a:t>
            </a:r>
            <a:endParaRPr lang="en-US" sz="2000" dirty="0"/>
          </a:p>
        </p:txBody>
      </p:sp>
      <p:sp>
        <p:nvSpPr>
          <p:cNvPr id="5" name="Text 4"/>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2000" dirty="0">
                <a:solidFill>
                  <a:srgbClr val="5B6584"/>
                </a:solidFill>
                <a:latin typeface="Calibri" pitchFamily="34" charset="0"/>
                <a:ea typeface="Calibri" pitchFamily="34" charset="-122"/>
                <a:cs typeface="Calibri" pitchFamily="34" charset="-120"/>
              </a:rPr>
              <a:t>6</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INCOME-TAX COMPLIANCE</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002060"/>
                </a:solidFill>
                <a:latin typeface="Cambria" pitchFamily="34" charset="0"/>
                <a:ea typeface="Cambria" pitchFamily="34" charset="-122"/>
                <a:cs typeface="Cambria" pitchFamily="34" charset="-120"/>
              </a:rPr>
              <a:t>Section 40(b) — Remuneration &amp; Interest Limits</a:t>
            </a:r>
            <a:endParaRPr lang="en-US" sz="3200" dirty="0">
              <a:solidFill>
                <a:srgbClr val="002060"/>
              </a:solidFill>
            </a:endParaRPr>
          </a:p>
        </p:txBody>
      </p:sp>
      <p:sp>
        <p:nvSpPr>
          <p:cNvPr id="4" name="Text 2"/>
          <p:cNvSpPr/>
          <p:nvPr/>
        </p:nvSpPr>
        <p:spPr>
          <a:xfrm>
            <a:off x="548640" y="1371600"/>
            <a:ext cx="10607040" cy="457200"/>
          </a:xfrm>
          <a:prstGeom prst="rect">
            <a:avLst/>
          </a:prstGeom>
          <a:noFill/>
          <a:ln/>
        </p:spPr>
        <p:txBody>
          <a:bodyPr wrap="square" lIns="0" tIns="0" rIns="0" bIns="0" rtlCol="0" anchor="ctr"/>
          <a:lstStyle/>
          <a:p>
            <a:pPr marL="0" indent="0">
              <a:buNone/>
            </a:pPr>
            <a:r>
              <a:rPr lang="en-US" sz="2400" dirty="0">
                <a:solidFill>
                  <a:srgbClr val="002060"/>
                </a:solidFill>
                <a:latin typeface="Calibri" pitchFamily="34" charset="0"/>
                <a:ea typeface="Calibri" pitchFamily="34" charset="-122"/>
                <a:cs typeface="Calibri" pitchFamily="34" charset="-120"/>
              </a:rPr>
              <a:t>Amounts paid to partners beyond these limits are disallowed while computing the firm's taxable income — even if authorised by the deed.</a:t>
            </a:r>
            <a:endParaRPr lang="en-US" sz="2400" dirty="0">
              <a:solidFill>
                <a:srgbClr val="002060"/>
              </a:solidFill>
            </a:endParaRPr>
          </a:p>
        </p:txBody>
      </p:sp>
      <p:sp>
        <p:nvSpPr>
          <p:cNvPr id="5" name="Shape 3"/>
          <p:cNvSpPr/>
          <p:nvPr/>
        </p:nvSpPr>
        <p:spPr>
          <a:xfrm>
            <a:off x="548640" y="1965960"/>
            <a:ext cx="5349240" cy="4114800"/>
          </a:xfrm>
          <a:prstGeom prst="roundRect">
            <a:avLst>
              <a:gd name="adj" fmla="val 2667"/>
            </a:avLst>
          </a:prstGeom>
          <a:solidFill>
            <a:srgbClr val="263275"/>
          </a:solidFill>
          <a:ln/>
        </p:spPr>
      </p:sp>
      <p:pic>
        <p:nvPicPr>
          <p:cNvPr id="6" name="Image 0" descr="/home/claude/partnershipfs/icon_percentage_white.png"/>
          <p:cNvPicPr>
            <a:picLocks noChangeAspect="1"/>
          </p:cNvPicPr>
          <p:nvPr/>
        </p:nvPicPr>
        <p:blipFill>
          <a:blip r:embed="rId3"/>
          <a:stretch>
            <a:fillRect/>
          </a:stretch>
        </p:blipFill>
        <p:spPr>
          <a:xfrm>
            <a:off x="868680" y="2194560"/>
            <a:ext cx="457200" cy="457200"/>
          </a:xfrm>
          <a:prstGeom prst="rect">
            <a:avLst/>
          </a:prstGeom>
        </p:spPr>
      </p:pic>
      <p:sp>
        <p:nvSpPr>
          <p:cNvPr id="7" name="Text 4"/>
          <p:cNvSpPr/>
          <p:nvPr/>
        </p:nvSpPr>
        <p:spPr>
          <a:xfrm>
            <a:off x="1463040" y="2267712"/>
            <a:ext cx="4206240" cy="365760"/>
          </a:xfrm>
          <a:prstGeom prst="rect">
            <a:avLst/>
          </a:prstGeom>
          <a:noFill/>
          <a:ln/>
        </p:spPr>
        <p:txBody>
          <a:bodyPr wrap="square" lIns="0" tIns="0" rIns="0" bIns="0" rtlCol="0" anchor="ctr"/>
          <a:lstStyle/>
          <a:p>
            <a:pPr marL="0" indent="0">
              <a:buNone/>
            </a:pPr>
            <a:r>
              <a:rPr lang="en-US" sz="2000" b="1" dirty="0">
                <a:solidFill>
                  <a:srgbClr val="C79A3B"/>
                </a:solidFill>
                <a:latin typeface="Calibri" pitchFamily="34" charset="0"/>
                <a:ea typeface="Calibri" pitchFamily="34" charset="-122"/>
                <a:cs typeface="Calibri" pitchFamily="34" charset="-120"/>
              </a:rPr>
              <a:t>Interest on Capital</a:t>
            </a:r>
            <a:endParaRPr lang="en-US" sz="2000" dirty="0"/>
          </a:p>
        </p:txBody>
      </p:sp>
      <p:sp>
        <p:nvSpPr>
          <p:cNvPr id="8" name="Text 5"/>
          <p:cNvSpPr/>
          <p:nvPr/>
        </p:nvSpPr>
        <p:spPr>
          <a:xfrm>
            <a:off x="868680" y="2880360"/>
            <a:ext cx="4754880" cy="502920"/>
          </a:xfrm>
          <a:prstGeom prst="rect">
            <a:avLst/>
          </a:prstGeom>
          <a:noFill/>
          <a:ln/>
        </p:spPr>
        <p:txBody>
          <a:bodyPr wrap="square" lIns="0" tIns="0" rIns="0" bIns="0"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Maximum 12% per annum</a:t>
            </a:r>
            <a:endParaRPr lang="en-US" sz="2000" dirty="0"/>
          </a:p>
        </p:txBody>
      </p:sp>
      <p:sp>
        <p:nvSpPr>
          <p:cNvPr id="9" name="Text 6"/>
          <p:cNvSpPr/>
          <p:nvPr/>
        </p:nvSpPr>
        <p:spPr>
          <a:xfrm>
            <a:off x="868680" y="3520440"/>
            <a:ext cx="4754880" cy="2286000"/>
          </a:xfrm>
          <a:prstGeom prst="rect">
            <a:avLst/>
          </a:prstGeom>
          <a:noFill/>
          <a:ln/>
        </p:spPr>
        <p:txBody>
          <a:bodyPr wrap="square" lIns="0" tIns="0" rIns="0" bIns="0" rtlCol="0" anchor="t"/>
          <a:lstStyle/>
          <a:p>
            <a:pPr marL="0" indent="0">
              <a:lnSpc>
                <a:spcPct val="125000"/>
              </a:lnSpc>
              <a:buNone/>
            </a:pPr>
            <a:r>
              <a:rPr lang="en-US" sz="2000" dirty="0">
                <a:solidFill>
                  <a:srgbClr val="CADCFC"/>
                </a:solidFill>
                <a:latin typeface="Calibri" pitchFamily="34" charset="0"/>
                <a:ea typeface="Calibri" pitchFamily="34" charset="-122"/>
                <a:cs typeface="Calibri" pitchFamily="34" charset="-120"/>
              </a:rPr>
              <a:t>Interest paid to partners on their capital is allowed as a deduction only up to 12% p.a. simple interest, and only if authorised by the Partnership Deed. Any excess is disallowed in the firm's hands.</a:t>
            </a:r>
            <a:endParaRPr lang="en-US" sz="2000" dirty="0"/>
          </a:p>
        </p:txBody>
      </p:sp>
      <p:sp>
        <p:nvSpPr>
          <p:cNvPr id="10" name="Shape 7"/>
          <p:cNvSpPr/>
          <p:nvPr/>
        </p:nvSpPr>
        <p:spPr>
          <a:xfrm>
            <a:off x="6217920" y="1965960"/>
            <a:ext cx="5394960" cy="4114800"/>
          </a:xfrm>
          <a:prstGeom prst="roundRect">
            <a:avLst>
              <a:gd name="adj" fmla="val 2667"/>
            </a:avLst>
          </a:prstGeom>
          <a:solidFill>
            <a:srgbClr val="F4F6FB"/>
          </a:solidFill>
          <a:ln/>
        </p:spPr>
      </p:sp>
      <p:pic>
        <p:nvPicPr>
          <p:cNvPr id="11" name="Image 1" descr="/home/claude/partnershipfs/icon_moneybill_navy.png"/>
          <p:cNvPicPr>
            <a:picLocks noChangeAspect="1"/>
          </p:cNvPicPr>
          <p:nvPr/>
        </p:nvPicPr>
        <p:blipFill>
          <a:blip r:embed="rId4"/>
          <a:stretch>
            <a:fillRect/>
          </a:stretch>
        </p:blipFill>
        <p:spPr>
          <a:xfrm>
            <a:off x="6537960" y="2194560"/>
            <a:ext cx="457200" cy="457200"/>
          </a:xfrm>
          <a:prstGeom prst="rect">
            <a:avLst/>
          </a:prstGeom>
        </p:spPr>
      </p:pic>
      <p:sp>
        <p:nvSpPr>
          <p:cNvPr id="12" name="Text 8"/>
          <p:cNvSpPr/>
          <p:nvPr/>
        </p:nvSpPr>
        <p:spPr>
          <a:xfrm>
            <a:off x="7132320" y="2267712"/>
            <a:ext cx="4206240" cy="365760"/>
          </a:xfrm>
          <a:prstGeom prst="rect">
            <a:avLst/>
          </a:prstGeom>
          <a:noFill/>
          <a:ln/>
        </p:spPr>
        <p:txBody>
          <a:bodyPr wrap="square" lIns="0" tIns="0" rIns="0" bIns="0" rtlCol="0" anchor="ctr"/>
          <a:lstStyle/>
          <a:p>
            <a:pPr marL="0" indent="0">
              <a:buNone/>
            </a:pPr>
            <a:r>
              <a:rPr lang="en-US" sz="2000" b="1" dirty="0">
                <a:solidFill>
                  <a:srgbClr val="1E2761"/>
                </a:solidFill>
                <a:latin typeface="Calibri" pitchFamily="34" charset="0"/>
                <a:ea typeface="Calibri" pitchFamily="34" charset="-122"/>
                <a:cs typeface="Calibri" pitchFamily="34" charset="-120"/>
              </a:rPr>
              <a:t>Partners' Remuneration</a:t>
            </a:r>
            <a:endParaRPr lang="en-US" sz="2000" dirty="0"/>
          </a:p>
        </p:txBody>
      </p:sp>
      <p:graphicFrame>
        <p:nvGraphicFramePr>
          <p:cNvPr id="13" name="Table 0"/>
          <p:cNvGraphicFramePr>
            <a:graphicFrameLocks noGrp="1"/>
          </p:cNvGraphicFramePr>
          <p:nvPr/>
        </p:nvGraphicFramePr>
        <p:xfrm>
          <a:off x="6537960" y="2834640"/>
          <a:ext cx="4800600" cy="1508760"/>
        </p:xfrm>
        <a:graphic>
          <a:graphicData uri="http://schemas.openxmlformats.org/drawingml/2006/table">
            <a:tbl>
              <a:tblPr/>
              <a:tblGrid>
                <a:gridCol w="233172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tblGrid>
              <a:tr h="502920">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Book Profit Slab</a:t>
                      </a:r>
                      <a:endParaRPr lang="en-US" sz="10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tc>
                  <a:txBody>
                    <a:bodyPr/>
                    <a:lstStyle/>
                    <a:p>
                      <a:pPr marL="0" indent="0">
                        <a:buNone/>
                      </a:pPr>
                      <a:r>
                        <a:rPr lang="en-US" sz="1050" b="1" dirty="0">
                          <a:solidFill>
                            <a:srgbClr val="FFFFFF"/>
                          </a:solidFill>
                          <a:latin typeface="Calibri" pitchFamily="34" charset="0"/>
                          <a:ea typeface="Calibri" pitchFamily="34" charset="-122"/>
                          <a:cs typeface="Calibri" pitchFamily="34" charset="-120"/>
                        </a:rPr>
                        <a:t>Maximum Allowable Remuneration</a:t>
                      </a:r>
                      <a:endParaRPr lang="en-US" sz="10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502920">
                <a:tc>
                  <a:txBody>
                    <a:bodyPr/>
                    <a:lstStyle/>
                    <a:p>
                      <a:pPr marL="0" indent="0">
                        <a:buNone/>
                      </a:pPr>
                      <a:r>
                        <a:rPr lang="en-US" sz="1050" b="1" dirty="0">
                          <a:solidFill>
                            <a:srgbClr val="1B1F3B"/>
                          </a:solidFill>
                          <a:latin typeface="Calibri" pitchFamily="34" charset="0"/>
                          <a:ea typeface="Calibri" pitchFamily="34" charset="-122"/>
                          <a:cs typeface="Calibri" pitchFamily="34" charset="-120"/>
                        </a:rPr>
                        <a:t>On first ₹3,00,000 of book profit (or loss)</a:t>
                      </a:r>
                      <a:endParaRPr lang="en-US" sz="10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050" dirty="0">
                          <a:solidFill>
                            <a:srgbClr val="1B1F3B"/>
                          </a:solidFill>
                          <a:latin typeface="Calibri" pitchFamily="34" charset="0"/>
                          <a:ea typeface="Calibri" pitchFamily="34" charset="-122"/>
                          <a:cs typeface="Calibri" pitchFamily="34" charset="-120"/>
                        </a:rPr>
                        <a:t>₹1,50,000 or 90% of book profit, whichever is higher</a:t>
                      </a:r>
                      <a:endParaRPr lang="en-US" sz="10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02920">
                <a:tc>
                  <a:txBody>
                    <a:bodyPr/>
                    <a:lstStyle/>
                    <a:p>
                      <a:pPr marL="0" indent="0">
                        <a:buNone/>
                      </a:pPr>
                      <a:r>
                        <a:rPr lang="en-US" sz="1050" b="1" dirty="0">
                          <a:solidFill>
                            <a:srgbClr val="1B1F3B"/>
                          </a:solidFill>
                          <a:latin typeface="Calibri" pitchFamily="34" charset="0"/>
                          <a:ea typeface="Calibri" pitchFamily="34" charset="-122"/>
                          <a:cs typeface="Calibri" pitchFamily="34" charset="-120"/>
                        </a:rPr>
                        <a:t>On the balance of book profit</a:t>
                      </a:r>
                      <a:endParaRPr lang="en-US" sz="10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050" dirty="0">
                          <a:solidFill>
                            <a:srgbClr val="1B1F3B"/>
                          </a:solidFill>
                          <a:latin typeface="Calibri" pitchFamily="34" charset="0"/>
                          <a:ea typeface="Calibri" pitchFamily="34" charset="-122"/>
                          <a:cs typeface="Calibri" pitchFamily="34" charset="-120"/>
                        </a:rPr>
                        <a:t>60% of the balance book profit</a:t>
                      </a:r>
                      <a:endParaRPr lang="en-US" sz="10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2"/>
                  </a:ext>
                </a:extLst>
              </a:tr>
            </a:tbl>
          </a:graphicData>
        </a:graphic>
      </p:graphicFrame>
      <p:sp>
        <p:nvSpPr>
          <p:cNvPr id="14" name="Text 9"/>
          <p:cNvSpPr/>
          <p:nvPr/>
        </p:nvSpPr>
        <p:spPr>
          <a:xfrm>
            <a:off x="6537960" y="4434840"/>
            <a:ext cx="4846320" cy="1371600"/>
          </a:xfrm>
          <a:prstGeom prst="rect">
            <a:avLst/>
          </a:prstGeom>
          <a:noFill/>
          <a:ln/>
        </p:spPr>
        <p:txBody>
          <a:bodyPr wrap="square" lIns="0" tIns="0" rIns="0" bIns="0" rtlCol="0" anchor="t"/>
          <a:lstStyle/>
          <a:p>
            <a:pPr marL="0" indent="0">
              <a:lnSpc>
                <a:spcPct val="125000"/>
              </a:lnSpc>
              <a:buNone/>
            </a:pPr>
            <a:r>
              <a:rPr lang="en-US" sz="2000" i="1" dirty="0">
                <a:solidFill>
                  <a:srgbClr val="1B1F3B"/>
                </a:solidFill>
                <a:latin typeface="Calibri" pitchFamily="34" charset="0"/>
                <a:ea typeface="Calibri" pitchFamily="34" charset="-122"/>
                <a:cs typeface="Calibri" pitchFamily="34" charset="-120"/>
              </a:rPr>
              <a:t>Remuneration must be authorised by the deed, relate to a working partner, and not exceed these overall limits computed on book profit.</a:t>
            </a:r>
            <a:endParaRPr lang="en-US" sz="2000" dirty="0"/>
          </a:p>
        </p:txBody>
      </p:sp>
      <p:sp>
        <p:nvSpPr>
          <p:cNvPr id="15" name="Text 10"/>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2000" dirty="0">
                <a:solidFill>
                  <a:srgbClr val="CADCFC"/>
                </a:solidFill>
                <a:latin typeface="Calibri" pitchFamily="34" charset="0"/>
                <a:ea typeface="Calibri" pitchFamily="34" charset="-122"/>
                <a:cs typeface="Calibri" pitchFamily="34" charset="-120"/>
              </a:rPr>
              <a:t>Financial Statements — Partnership Firms</a:t>
            </a:r>
            <a:endParaRPr lang="en-US" sz="2000" dirty="0"/>
          </a:p>
        </p:txBody>
      </p:sp>
      <p:sp>
        <p:nvSpPr>
          <p:cNvPr id="16" name="Text 11"/>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2000" dirty="0">
                <a:solidFill>
                  <a:srgbClr val="CADCFC"/>
                </a:solidFill>
                <a:latin typeface="Calibri" pitchFamily="34" charset="0"/>
                <a:ea typeface="Calibri" pitchFamily="34" charset="-122"/>
                <a:cs typeface="Calibri" pitchFamily="34" charset="-120"/>
              </a:rPr>
              <a:t>7</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PRESENTATION PRINCIPLES</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Presenting the Statements — Key Guidelines</a:t>
            </a:r>
            <a:endParaRPr lang="en-US" sz="3200" dirty="0"/>
          </a:p>
        </p:txBody>
      </p:sp>
      <p:sp>
        <p:nvSpPr>
          <p:cNvPr id="4" name="Shape 2"/>
          <p:cNvSpPr/>
          <p:nvPr/>
        </p:nvSpPr>
        <p:spPr>
          <a:xfrm>
            <a:off x="548640" y="1600200"/>
            <a:ext cx="3611880" cy="2148840"/>
          </a:xfrm>
          <a:prstGeom prst="roundRect">
            <a:avLst>
              <a:gd name="adj" fmla="val 4255"/>
            </a:avLst>
          </a:prstGeom>
          <a:solidFill>
            <a:srgbClr val="F4F6FB"/>
          </a:solidFill>
          <a:ln/>
        </p:spPr>
      </p:sp>
      <p:pic>
        <p:nvPicPr>
          <p:cNvPr id="5" name="Image 0" descr="/home/claude/partnershipfs/icon_filesignature_navy.png"/>
          <p:cNvPicPr>
            <a:picLocks noChangeAspect="1"/>
          </p:cNvPicPr>
          <p:nvPr/>
        </p:nvPicPr>
        <p:blipFill>
          <a:blip r:embed="rId3"/>
          <a:stretch>
            <a:fillRect/>
          </a:stretch>
        </p:blipFill>
        <p:spPr>
          <a:xfrm>
            <a:off x="749808" y="1801368"/>
            <a:ext cx="384048" cy="384048"/>
          </a:xfrm>
          <a:prstGeom prst="rect">
            <a:avLst/>
          </a:prstGeom>
        </p:spPr>
      </p:pic>
      <p:sp>
        <p:nvSpPr>
          <p:cNvPr id="6" name="Text 3"/>
          <p:cNvSpPr/>
          <p:nvPr/>
        </p:nvSpPr>
        <p:spPr>
          <a:xfrm>
            <a:off x="1234440" y="1783080"/>
            <a:ext cx="27432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Align with the Deed</a:t>
            </a:r>
            <a:endParaRPr lang="en-US" dirty="0"/>
          </a:p>
        </p:txBody>
      </p:sp>
      <p:sp>
        <p:nvSpPr>
          <p:cNvPr id="7" name="Text 4"/>
          <p:cNvSpPr/>
          <p:nvPr/>
        </p:nvSpPr>
        <p:spPr>
          <a:xfrm>
            <a:off x="749808" y="2404872"/>
            <a:ext cx="3209544" cy="12344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PSR, interest &amp; remuneration terms applied must match the current Partnership Deed</a:t>
            </a:r>
            <a:endParaRPr lang="en-US" dirty="0"/>
          </a:p>
        </p:txBody>
      </p:sp>
      <p:sp>
        <p:nvSpPr>
          <p:cNvPr id="8" name="Shape 5"/>
          <p:cNvSpPr/>
          <p:nvPr/>
        </p:nvSpPr>
        <p:spPr>
          <a:xfrm>
            <a:off x="4297680" y="1600200"/>
            <a:ext cx="3611880" cy="2148840"/>
          </a:xfrm>
          <a:prstGeom prst="roundRect">
            <a:avLst>
              <a:gd name="adj" fmla="val 4255"/>
            </a:avLst>
          </a:prstGeom>
          <a:solidFill>
            <a:srgbClr val="F4F6FB"/>
          </a:solidFill>
          <a:ln/>
        </p:spPr>
      </p:sp>
      <p:pic>
        <p:nvPicPr>
          <p:cNvPr id="9" name="Image 1" descr="/home/claude/partnershipfs/icon_calendar_navy.png"/>
          <p:cNvPicPr>
            <a:picLocks noChangeAspect="1"/>
          </p:cNvPicPr>
          <p:nvPr/>
        </p:nvPicPr>
        <p:blipFill>
          <a:blip r:embed="rId4"/>
          <a:stretch>
            <a:fillRect/>
          </a:stretch>
        </p:blipFill>
        <p:spPr>
          <a:xfrm>
            <a:off x="4498848" y="1801368"/>
            <a:ext cx="384048" cy="384048"/>
          </a:xfrm>
          <a:prstGeom prst="rect">
            <a:avLst/>
          </a:prstGeom>
        </p:spPr>
      </p:pic>
      <p:sp>
        <p:nvSpPr>
          <p:cNvPr id="10" name="Text 6"/>
          <p:cNvSpPr/>
          <p:nvPr/>
        </p:nvSpPr>
        <p:spPr>
          <a:xfrm>
            <a:off x="4983480" y="1783080"/>
            <a:ext cx="27432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Comparative Figures</a:t>
            </a:r>
            <a:endParaRPr lang="en-US" dirty="0"/>
          </a:p>
        </p:txBody>
      </p:sp>
      <p:sp>
        <p:nvSpPr>
          <p:cNvPr id="11" name="Text 7"/>
          <p:cNvSpPr/>
          <p:nvPr/>
        </p:nvSpPr>
        <p:spPr>
          <a:xfrm>
            <a:off x="4498848" y="2404872"/>
            <a:ext cx="3209544" cy="12344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Show previous year figures alongside current year for comparability</a:t>
            </a:r>
            <a:endParaRPr lang="en-US" dirty="0"/>
          </a:p>
        </p:txBody>
      </p:sp>
      <p:sp>
        <p:nvSpPr>
          <p:cNvPr id="12" name="Shape 8"/>
          <p:cNvSpPr/>
          <p:nvPr/>
        </p:nvSpPr>
        <p:spPr>
          <a:xfrm>
            <a:off x="8046720" y="1600200"/>
            <a:ext cx="3611880" cy="2148840"/>
          </a:xfrm>
          <a:prstGeom prst="roundRect">
            <a:avLst>
              <a:gd name="adj" fmla="val 4255"/>
            </a:avLst>
          </a:prstGeom>
          <a:solidFill>
            <a:srgbClr val="F4F6FB"/>
          </a:solidFill>
          <a:ln/>
        </p:spPr>
      </p:sp>
      <p:pic>
        <p:nvPicPr>
          <p:cNvPr id="13" name="Image 2" descr="/home/claude/partnershipfs/icon_layergroup_navy.png"/>
          <p:cNvPicPr>
            <a:picLocks noChangeAspect="1"/>
          </p:cNvPicPr>
          <p:nvPr/>
        </p:nvPicPr>
        <p:blipFill>
          <a:blip r:embed="rId5"/>
          <a:stretch>
            <a:fillRect/>
          </a:stretch>
        </p:blipFill>
        <p:spPr>
          <a:xfrm>
            <a:off x="8247888" y="1801368"/>
            <a:ext cx="384048" cy="384048"/>
          </a:xfrm>
          <a:prstGeom prst="rect">
            <a:avLst/>
          </a:prstGeom>
        </p:spPr>
      </p:pic>
      <p:sp>
        <p:nvSpPr>
          <p:cNvPr id="14" name="Text 9"/>
          <p:cNvSpPr/>
          <p:nvPr/>
        </p:nvSpPr>
        <p:spPr>
          <a:xfrm>
            <a:off x="8732520" y="1783080"/>
            <a:ext cx="27432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Consistent Classification</a:t>
            </a:r>
            <a:endParaRPr lang="en-US" dirty="0"/>
          </a:p>
        </p:txBody>
      </p:sp>
      <p:sp>
        <p:nvSpPr>
          <p:cNvPr id="15" name="Text 10"/>
          <p:cNvSpPr/>
          <p:nvPr/>
        </p:nvSpPr>
        <p:spPr>
          <a:xfrm>
            <a:off x="8247888" y="2404872"/>
            <a:ext cx="3209544" cy="12344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Group assets &amp; liabilities as current/non-current consistently year to year</a:t>
            </a:r>
            <a:endParaRPr lang="en-US" dirty="0"/>
          </a:p>
        </p:txBody>
      </p:sp>
      <p:sp>
        <p:nvSpPr>
          <p:cNvPr id="16" name="Shape 11"/>
          <p:cNvSpPr/>
          <p:nvPr/>
        </p:nvSpPr>
        <p:spPr>
          <a:xfrm>
            <a:off x="548640" y="3886200"/>
            <a:ext cx="3611880" cy="2148840"/>
          </a:xfrm>
          <a:prstGeom prst="roundRect">
            <a:avLst>
              <a:gd name="adj" fmla="val 4255"/>
            </a:avLst>
          </a:prstGeom>
          <a:solidFill>
            <a:srgbClr val="F4F6FB"/>
          </a:solidFill>
          <a:ln/>
        </p:spPr>
      </p:sp>
      <p:pic>
        <p:nvPicPr>
          <p:cNvPr id="17" name="Image 3" descr="/home/claude/partnershipfs/icon_checkcircle_navy.png"/>
          <p:cNvPicPr>
            <a:picLocks noChangeAspect="1"/>
          </p:cNvPicPr>
          <p:nvPr/>
        </p:nvPicPr>
        <p:blipFill>
          <a:blip r:embed="rId6"/>
          <a:stretch>
            <a:fillRect/>
          </a:stretch>
        </p:blipFill>
        <p:spPr>
          <a:xfrm>
            <a:off x="749808" y="4087368"/>
            <a:ext cx="384048" cy="384048"/>
          </a:xfrm>
          <a:prstGeom prst="rect">
            <a:avLst/>
          </a:prstGeom>
        </p:spPr>
      </p:pic>
      <p:sp>
        <p:nvSpPr>
          <p:cNvPr id="18" name="Text 12"/>
          <p:cNvSpPr/>
          <p:nvPr/>
        </p:nvSpPr>
        <p:spPr>
          <a:xfrm>
            <a:off x="1234440" y="4069080"/>
            <a:ext cx="27432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Signed by All Partners</a:t>
            </a:r>
            <a:endParaRPr lang="en-US" dirty="0"/>
          </a:p>
        </p:txBody>
      </p:sp>
      <p:sp>
        <p:nvSpPr>
          <p:cNvPr id="19" name="Text 13"/>
          <p:cNvSpPr/>
          <p:nvPr/>
        </p:nvSpPr>
        <p:spPr>
          <a:xfrm>
            <a:off x="749808" y="4690872"/>
            <a:ext cx="3209544" cy="12344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Statements should be signed and dated by all partners (or authorised partners)</a:t>
            </a:r>
            <a:endParaRPr lang="en-US" dirty="0"/>
          </a:p>
        </p:txBody>
      </p:sp>
      <p:sp>
        <p:nvSpPr>
          <p:cNvPr id="20" name="Shape 14"/>
          <p:cNvSpPr/>
          <p:nvPr/>
        </p:nvSpPr>
        <p:spPr>
          <a:xfrm>
            <a:off x="4297680" y="3886200"/>
            <a:ext cx="3611880" cy="2148840"/>
          </a:xfrm>
          <a:prstGeom prst="roundRect">
            <a:avLst>
              <a:gd name="adj" fmla="val 4255"/>
            </a:avLst>
          </a:prstGeom>
          <a:solidFill>
            <a:srgbClr val="F4F6FB"/>
          </a:solidFill>
          <a:ln/>
        </p:spPr>
      </p:sp>
      <p:pic>
        <p:nvPicPr>
          <p:cNvPr id="21" name="Image 4" descr="/home/claude/partnershipfs/icon_users_navy.png"/>
          <p:cNvPicPr>
            <a:picLocks noChangeAspect="1"/>
          </p:cNvPicPr>
          <p:nvPr/>
        </p:nvPicPr>
        <p:blipFill>
          <a:blip r:embed="rId7"/>
          <a:stretch>
            <a:fillRect/>
          </a:stretch>
        </p:blipFill>
        <p:spPr>
          <a:xfrm>
            <a:off x="4498848" y="4087368"/>
            <a:ext cx="384048" cy="384048"/>
          </a:xfrm>
          <a:prstGeom prst="rect">
            <a:avLst/>
          </a:prstGeom>
        </p:spPr>
      </p:pic>
      <p:sp>
        <p:nvSpPr>
          <p:cNvPr id="22" name="Text 15"/>
          <p:cNvSpPr/>
          <p:nvPr/>
        </p:nvSpPr>
        <p:spPr>
          <a:xfrm>
            <a:off x="4983480" y="4069080"/>
            <a:ext cx="27432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Partner-wise Capital Detail</a:t>
            </a:r>
            <a:endParaRPr lang="en-US" dirty="0"/>
          </a:p>
        </p:txBody>
      </p:sp>
      <p:sp>
        <p:nvSpPr>
          <p:cNvPr id="23" name="Text 16"/>
          <p:cNvSpPr/>
          <p:nvPr/>
        </p:nvSpPr>
        <p:spPr>
          <a:xfrm>
            <a:off x="4498848" y="4690872"/>
            <a:ext cx="3209544" cy="12344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Show capital/current account balances separately for each partner, not just in total</a:t>
            </a:r>
            <a:endParaRPr lang="en-US" dirty="0"/>
          </a:p>
        </p:txBody>
      </p:sp>
      <p:sp>
        <p:nvSpPr>
          <p:cNvPr id="24" name="Shape 17"/>
          <p:cNvSpPr/>
          <p:nvPr/>
        </p:nvSpPr>
        <p:spPr>
          <a:xfrm>
            <a:off x="8046720" y="3886200"/>
            <a:ext cx="3611880" cy="2148840"/>
          </a:xfrm>
          <a:prstGeom prst="roundRect">
            <a:avLst>
              <a:gd name="adj" fmla="val 4255"/>
            </a:avLst>
          </a:prstGeom>
          <a:solidFill>
            <a:srgbClr val="F4F6FB"/>
          </a:solidFill>
          <a:ln/>
        </p:spPr>
      </p:sp>
      <p:pic>
        <p:nvPicPr>
          <p:cNvPr id="25" name="Image 5" descr="/home/claude/partnershipfs/icon_calculator_navy.png"/>
          <p:cNvPicPr>
            <a:picLocks noChangeAspect="1"/>
          </p:cNvPicPr>
          <p:nvPr/>
        </p:nvPicPr>
        <p:blipFill>
          <a:blip r:embed="rId8"/>
          <a:stretch>
            <a:fillRect/>
          </a:stretch>
        </p:blipFill>
        <p:spPr>
          <a:xfrm>
            <a:off x="8247888" y="4087368"/>
            <a:ext cx="384048" cy="384048"/>
          </a:xfrm>
          <a:prstGeom prst="rect">
            <a:avLst/>
          </a:prstGeom>
        </p:spPr>
      </p:pic>
      <p:sp>
        <p:nvSpPr>
          <p:cNvPr id="26" name="Text 18"/>
          <p:cNvSpPr/>
          <p:nvPr/>
        </p:nvSpPr>
        <p:spPr>
          <a:xfrm>
            <a:off x="8732520" y="4069080"/>
            <a:ext cx="2743200" cy="502920"/>
          </a:xfrm>
          <a:prstGeom prst="rect">
            <a:avLst/>
          </a:prstGeom>
          <a:noFill/>
          <a:ln/>
        </p:spPr>
        <p:txBody>
          <a:bodyPr wrap="square" lIns="0" tIns="0" rIns="0" bIns="0" rtlCol="0" anchor="t"/>
          <a:lstStyle/>
          <a:p>
            <a:pPr marL="0" indent="0">
              <a:lnSpc>
                <a:spcPct val="110000"/>
              </a:lnSpc>
              <a:buNone/>
            </a:pPr>
            <a:r>
              <a:rPr lang="en-US" b="1" dirty="0">
                <a:solidFill>
                  <a:srgbClr val="1E2761"/>
                </a:solidFill>
                <a:latin typeface="Calibri" pitchFamily="34" charset="0"/>
                <a:ea typeface="Calibri" pitchFamily="34" charset="-122"/>
                <a:cs typeface="Calibri" pitchFamily="34" charset="-120"/>
              </a:rPr>
              <a:t>Rounding &amp; Units</a:t>
            </a:r>
            <a:endParaRPr lang="en-US" dirty="0"/>
          </a:p>
        </p:txBody>
      </p:sp>
      <p:sp>
        <p:nvSpPr>
          <p:cNvPr id="27" name="Text 19"/>
          <p:cNvSpPr/>
          <p:nvPr/>
        </p:nvSpPr>
        <p:spPr>
          <a:xfrm>
            <a:off x="8247888" y="4690872"/>
            <a:ext cx="3209544" cy="1234440"/>
          </a:xfrm>
          <a:prstGeom prst="rect">
            <a:avLst/>
          </a:prstGeom>
          <a:noFill/>
          <a:ln/>
        </p:spPr>
        <p:txBody>
          <a:bodyPr wrap="square" lIns="0" tIns="0" rIns="0" bIns="0" rtlCol="0" anchor="t"/>
          <a:lstStyle/>
          <a:p>
            <a:pPr marL="0" indent="0">
              <a:lnSpc>
                <a:spcPct val="120000"/>
              </a:lnSpc>
              <a:buNone/>
            </a:pPr>
            <a:r>
              <a:rPr lang="en-US" dirty="0">
                <a:solidFill>
                  <a:srgbClr val="1B1F3B"/>
                </a:solidFill>
                <a:latin typeface="Calibri" pitchFamily="34" charset="0"/>
                <a:ea typeface="Calibri" pitchFamily="34" charset="-122"/>
                <a:cs typeface="Calibri" pitchFamily="34" charset="-120"/>
              </a:rPr>
              <a:t>State the unit of measurement (₹, ₹ lakh) and round off consistently</a:t>
            </a:r>
            <a:endParaRPr lang="en-US" dirty="0"/>
          </a:p>
        </p:txBody>
      </p:sp>
      <p:sp>
        <p:nvSpPr>
          <p:cNvPr id="28" name="Text 20"/>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Partnership Firms</a:t>
            </a:r>
            <a:endParaRPr lang="en-US" dirty="0"/>
          </a:p>
        </p:txBody>
      </p:sp>
      <p:sp>
        <p:nvSpPr>
          <p:cNvPr id="29" name="Text 21"/>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8</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AS 1 — ACCOUNTING POLICIES</a:t>
            </a:r>
            <a:endParaRPr lang="en-US" sz="2800" dirty="0"/>
          </a:p>
        </p:txBody>
      </p:sp>
      <p:sp>
        <p:nvSpPr>
          <p:cNvPr id="3" name="Text 1"/>
          <p:cNvSpPr/>
          <p:nvPr/>
        </p:nvSpPr>
        <p:spPr>
          <a:xfrm>
            <a:off x="548640" y="685800"/>
            <a:ext cx="10515600" cy="640080"/>
          </a:xfrm>
          <a:prstGeom prst="rect">
            <a:avLst/>
          </a:prstGeom>
          <a:noFill/>
          <a:ln/>
        </p:spPr>
        <p:txBody>
          <a:bodyPr wrap="square" lIns="0" tIns="0" rIns="0" bIns="0" rtlCol="0" anchor="ctr"/>
          <a:lstStyle/>
          <a:p>
            <a:pPr marL="0" indent="0">
              <a:buNone/>
            </a:pPr>
            <a:r>
              <a:rPr lang="en-US" sz="3200" b="1" dirty="0">
                <a:solidFill>
                  <a:srgbClr val="002060"/>
                </a:solidFill>
                <a:latin typeface="Cambria" pitchFamily="34" charset="0"/>
                <a:ea typeface="Cambria" pitchFamily="34" charset="-122"/>
                <a:cs typeface="Cambria" pitchFamily="34" charset="-120"/>
              </a:rPr>
              <a:t>Disclosure of Accounting Policies</a:t>
            </a:r>
            <a:endParaRPr lang="en-US" sz="3200" dirty="0">
              <a:solidFill>
                <a:srgbClr val="002060"/>
              </a:solidFill>
            </a:endParaRPr>
          </a:p>
        </p:txBody>
      </p:sp>
      <p:sp>
        <p:nvSpPr>
          <p:cNvPr id="4" name="Text 2"/>
          <p:cNvSpPr/>
          <p:nvPr/>
        </p:nvSpPr>
        <p:spPr>
          <a:xfrm>
            <a:off x="548640" y="1371600"/>
            <a:ext cx="10607040" cy="457200"/>
          </a:xfrm>
          <a:prstGeom prst="rect">
            <a:avLst/>
          </a:prstGeom>
          <a:noFill/>
          <a:ln/>
        </p:spPr>
        <p:txBody>
          <a:bodyPr wrap="square" lIns="0" tIns="0" rIns="0" bIns="0" rtlCol="0" anchor="ctr"/>
          <a:lstStyle/>
          <a:p>
            <a:pPr marL="0" indent="0">
              <a:buNone/>
            </a:pPr>
            <a:r>
              <a:rPr lang="en-US" sz="2400" dirty="0">
                <a:solidFill>
                  <a:srgbClr val="002060"/>
                </a:solidFill>
                <a:latin typeface="Calibri" pitchFamily="34" charset="0"/>
                <a:ea typeface="Calibri" pitchFamily="34" charset="-122"/>
                <a:cs typeface="Calibri" pitchFamily="34" charset="-120"/>
              </a:rPr>
              <a:t>AS 1 requires that all significant accounting policies adopted in preparing the financial statements be disclosed at one place, as part of the statements.</a:t>
            </a:r>
            <a:endParaRPr lang="en-US" sz="2400" dirty="0">
              <a:solidFill>
                <a:srgbClr val="002060"/>
              </a:solidFill>
            </a:endParaRPr>
          </a:p>
        </p:txBody>
      </p:sp>
      <p:sp>
        <p:nvSpPr>
          <p:cNvPr id="5" name="Shape 3"/>
          <p:cNvSpPr/>
          <p:nvPr/>
        </p:nvSpPr>
        <p:spPr>
          <a:xfrm>
            <a:off x="548640" y="1965960"/>
            <a:ext cx="5349240" cy="4434840"/>
          </a:xfrm>
          <a:prstGeom prst="roundRect">
            <a:avLst>
              <a:gd name="adj" fmla="val 2474"/>
            </a:avLst>
          </a:prstGeom>
          <a:solidFill>
            <a:srgbClr val="263275"/>
          </a:solidFill>
          <a:ln/>
        </p:spPr>
      </p:sp>
      <p:sp>
        <p:nvSpPr>
          <p:cNvPr id="6" name="Text 4"/>
          <p:cNvSpPr/>
          <p:nvPr/>
        </p:nvSpPr>
        <p:spPr>
          <a:xfrm>
            <a:off x="868680" y="2148840"/>
            <a:ext cx="4754880" cy="502920"/>
          </a:xfrm>
          <a:prstGeom prst="rect">
            <a:avLst/>
          </a:prstGeom>
          <a:noFill/>
          <a:ln/>
        </p:spPr>
        <p:txBody>
          <a:bodyPr wrap="square" lIns="0" tIns="0" rIns="0" bIns="0" rtlCol="0" anchor="ctr"/>
          <a:lstStyle/>
          <a:p>
            <a:pPr marL="0" indent="0">
              <a:lnSpc>
                <a:spcPct val="110000"/>
              </a:lnSpc>
              <a:buNone/>
            </a:pPr>
            <a:r>
              <a:rPr lang="en-US" b="1" dirty="0">
                <a:solidFill>
                  <a:srgbClr val="C79A3B"/>
                </a:solidFill>
                <a:latin typeface="Calibri" pitchFamily="34" charset="0"/>
                <a:ea typeface="Calibri" pitchFamily="34" charset="-122"/>
                <a:cs typeface="Calibri" pitchFamily="34" charset="-120"/>
              </a:rPr>
              <a:t>FUNDAMENTAL ACCOUNTING ASSUMPTIONS</a:t>
            </a:r>
            <a:endParaRPr lang="en-US" dirty="0"/>
          </a:p>
        </p:txBody>
      </p:sp>
      <p:sp>
        <p:nvSpPr>
          <p:cNvPr id="7" name="Text 5"/>
          <p:cNvSpPr/>
          <p:nvPr/>
        </p:nvSpPr>
        <p:spPr>
          <a:xfrm>
            <a:off x="868680" y="2697480"/>
            <a:ext cx="4754880" cy="274320"/>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Going Concern</a:t>
            </a:r>
            <a:endParaRPr lang="en-US" dirty="0"/>
          </a:p>
        </p:txBody>
      </p:sp>
      <p:sp>
        <p:nvSpPr>
          <p:cNvPr id="8" name="Text 6"/>
          <p:cNvSpPr/>
          <p:nvPr/>
        </p:nvSpPr>
        <p:spPr>
          <a:xfrm>
            <a:off x="868680" y="2990088"/>
            <a:ext cx="4754880" cy="457200"/>
          </a:xfrm>
          <a:prstGeom prst="rect">
            <a:avLst/>
          </a:prstGeom>
          <a:noFill/>
          <a:ln/>
        </p:spPr>
        <p:txBody>
          <a:bodyPr wrap="square" lIns="0" tIns="0" rIns="0" bIns="0" rtlCol="0" anchor="t"/>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Firm will continue in operation for the foreseeable future</a:t>
            </a:r>
            <a:endParaRPr lang="en-US" dirty="0"/>
          </a:p>
        </p:txBody>
      </p:sp>
      <p:sp>
        <p:nvSpPr>
          <p:cNvPr id="9" name="Text 7"/>
          <p:cNvSpPr/>
          <p:nvPr/>
        </p:nvSpPr>
        <p:spPr>
          <a:xfrm>
            <a:off x="868680" y="3593592"/>
            <a:ext cx="4754880" cy="274320"/>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Consistency</a:t>
            </a:r>
            <a:endParaRPr lang="en-US" dirty="0"/>
          </a:p>
        </p:txBody>
      </p:sp>
      <p:sp>
        <p:nvSpPr>
          <p:cNvPr id="10" name="Text 8"/>
          <p:cNvSpPr/>
          <p:nvPr/>
        </p:nvSpPr>
        <p:spPr>
          <a:xfrm>
            <a:off x="868680" y="3886200"/>
            <a:ext cx="4754880" cy="457200"/>
          </a:xfrm>
          <a:prstGeom prst="rect">
            <a:avLst/>
          </a:prstGeom>
          <a:noFill/>
          <a:ln/>
        </p:spPr>
        <p:txBody>
          <a:bodyPr wrap="square" lIns="0" tIns="0" rIns="0" bIns="0" rtlCol="0" anchor="t"/>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Same accounting policies followed from one period to the next</a:t>
            </a:r>
            <a:endParaRPr lang="en-US" dirty="0"/>
          </a:p>
        </p:txBody>
      </p:sp>
      <p:sp>
        <p:nvSpPr>
          <p:cNvPr id="11" name="Text 9"/>
          <p:cNvSpPr/>
          <p:nvPr/>
        </p:nvSpPr>
        <p:spPr>
          <a:xfrm>
            <a:off x="868680" y="4489704"/>
            <a:ext cx="4754880" cy="274320"/>
          </a:xfrm>
          <a:prstGeom prst="rect">
            <a:avLst/>
          </a:prstGeom>
          <a:noFill/>
          <a:ln/>
        </p:spPr>
        <p:txBody>
          <a:bodyPr wrap="square" lIns="0" tIns="0" rIns="0" bIns="0" rtlCol="0" anchor="ctr"/>
          <a:lstStyle/>
          <a:p>
            <a:pPr marL="0" indent="0">
              <a:buNone/>
            </a:pPr>
            <a:r>
              <a:rPr lang="en-US" b="1" dirty="0">
                <a:solidFill>
                  <a:srgbClr val="FFFFFF"/>
                </a:solidFill>
                <a:latin typeface="Calibri" pitchFamily="34" charset="0"/>
                <a:ea typeface="Calibri" pitchFamily="34" charset="-122"/>
                <a:cs typeface="Calibri" pitchFamily="34" charset="-120"/>
              </a:rPr>
              <a:t>Accrual</a:t>
            </a:r>
            <a:endParaRPr lang="en-US" dirty="0"/>
          </a:p>
        </p:txBody>
      </p:sp>
      <p:sp>
        <p:nvSpPr>
          <p:cNvPr id="12" name="Text 10"/>
          <p:cNvSpPr/>
          <p:nvPr/>
        </p:nvSpPr>
        <p:spPr>
          <a:xfrm>
            <a:off x="868680" y="4782312"/>
            <a:ext cx="4754880" cy="457200"/>
          </a:xfrm>
          <a:prstGeom prst="rect">
            <a:avLst/>
          </a:prstGeom>
          <a:noFill/>
          <a:ln/>
        </p:spPr>
        <p:txBody>
          <a:bodyPr wrap="square" lIns="0" tIns="0" rIns="0" bIns="0" rtlCol="0" anchor="t"/>
          <a:lstStyle/>
          <a:p>
            <a:pPr marL="0" indent="0">
              <a:lnSpc>
                <a:spcPct val="115000"/>
              </a:lnSpc>
              <a:buNone/>
            </a:pPr>
            <a:r>
              <a:rPr lang="en-US" dirty="0">
                <a:solidFill>
                  <a:srgbClr val="CADCFC"/>
                </a:solidFill>
                <a:latin typeface="Calibri" pitchFamily="34" charset="0"/>
                <a:ea typeface="Calibri" pitchFamily="34" charset="-122"/>
                <a:cs typeface="Calibri" pitchFamily="34" charset="-120"/>
              </a:rPr>
              <a:t>Income &amp; expenses recognised as they are earned/incurred, not on receipt/payment</a:t>
            </a:r>
            <a:endParaRPr lang="en-US" dirty="0"/>
          </a:p>
        </p:txBody>
      </p:sp>
      <p:sp>
        <p:nvSpPr>
          <p:cNvPr id="13" name="Text 11"/>
          <p:cNvSpPr/>
          <p:nvPr/>
        </p:nvSpPr>
        <p:spPr>
          <a:xfrm>
            <a:off x="868680" y="5431536"/>
            <a:ext cx="4754880" cy="640080"/>
          </a:xfrm>
          <a:prstGeom prst="rect">
            <a:avLst/>
          </a:prstGeom>
          <a:noFill/>
          <a:ln/>
        </p:spPr>
        <p:txBody>
          <a:bodyPr wrap="square" lIns="0" tIns="0" rIns="0" bIns="0" rtlCol="0" anchor="t"/>
          <a:lstStyle/>
          <a:p>
            <a:pPr marL="0" indent="0">
              <a:lnSpc>
                <a:spcPct val="120000"/>
              </a:lnSpc>
              <a:buNone/>
            </a:pPr>
            <a:r>
              <a:rPr lang="en-US" i="1" dirty="0">
                <a:solidFill>
                  <a:srgbClr val="C79A3B"/>
                </a:solidFill>
                <a:latin typeface="Calibri" pitchFamily="34" charset="0"/>
                <a:ea typeface="Calibri" pitchFamily="34" charset="-122"/>
                <a:cs typeface="Calibri" pitchFamily="34" charset="-120"/>
              </a:rPr>
              <a:t>If a fundamental assumption is NOT followed, that fact must be specifically disclosed.</a:t>
            </a:r>
            <a:endParaRPr lang="en-US" dirty="0"/>
          </a:p>
        </p:txBody>
      </p:sp>
      <p:sp>
        <p:nvSpPr>
          <p:cNvPr id="14" name="Shape 12"/>
          <p:cNvSpPr/>
          <p:nvPr/>
        </p:nvSpPr>
        <p:spPr>
          <a:xfrm>
            <a:off x="6217920" y="1965960"/>
            <a:ext cx="5394960" cy="4434840"/>
          </a:xfrm>
          <a:prstGeom prst="roundRect">
            <a:avLst>
              <a:gd name="adj" fmla="val 2474"/>
            </a:avLst>
          </a:prstGeom>
          <a:solidFill>
            <a:srgbClr val="F4F6FB"/>
          </a:solidFill>
          <a:ln/>
        </p:spPr>
      </p:sp>
      <p:sp>
        <p:nvSpPr>
          <p:cNvPr id="15" name="Text 13"/>
          <p:cNvSpPr/>
          <p:nvPr/>
        </p:nvSpPr>
        <p:spPr>
          <a:xfrm>
            <a:off x="6537960" y="2194560"/>
            <a:ext cx="4754880" cy="365760"/>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KEY POLICIES TO DISCLOSE</a:t>
            </a:r>
            <a:endParaRPr lang="en-US" dirty="0"/>
          </a:p>
        </p:txBody>
      </p:sp>
      <p:sp>
        <p:nvSpPr>
          <p:cNvPr id="16" name="Shape 14"/>
          <p:cNvSpPr/>
          <p:nvPr/>
        </p:nvSpPr>
        <p:spPr>
          <a:xfrm>
            <a:off x="6537960" y="2752344"/>
            <a:ext cx="91440" cy="91440"/>
          </a:xfrm>
          <a:prstGeom prst="ellipse">
            <a:avLst/>
          </a:prstGeom>
          <a:solidFill>
            <a:srgbClr val="C79A3B"/>
          </a:solidFill>
          <a:ln/>
        </p:spPr>
      </p:sp>
      <p:sp>
        <p:nvSpPr>
          <p:cNvPr id="17" name="Text 15"/>
          <p:cNvSpPr/>
          <p:nvPr/>
        </p:nvSpPr>
        <p:spPr>
          <a:xfrm>
            <a:off x="6766560" y="26060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Basis of preparation (cash / mercantile)</a:t>
            </a:r>
            <a:endParaRPr lang="en-US" dirty="0"/>
          </a:p>
        </p:txBody>
      </p:sp>
      <p:sp>
        <p:nvSpPr>
          <p:cNvPr id="18" name="Shape 16"/>
          <p:cNvSpPr/>
          <p:nvPr/>
        </p:nvSpPr>
        <p:spPr>
          <a:xfrm>
            <a:off x="6537960" y="3209544"/>
            <a:ext cx="91440" cy="91440"/>
          </a:xfrm>
          <a:prstGeom prst="ellipse">
            <a:avLst/>
          </a:prstGeom>
          <a:solidFill>
            <a:srgbClr val="C79A3B"/>
          </a:solidFill>
          <a:ln/>
        </p:spPr>
      </p:sp>
      <p:sp>
        <p:nvSpPr>
          <p:cNvPr id="19" name="Text 17"/>
          <p:cNvSpPr/>
          <p:nvPr/>
        </p:nvSpPr>
        <p:spPr>
          <a:xfrm>
            <a:off x="6766560" y="30632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Method of valuation of inventories</a:t>
            </a:r>
            <a:endParaRPr lang="en-US" dirty="0"/>
          </a:p>
        </p:txBody>
      </p:sp>
      <p:sp>
        <p:nvSpPr>
          <p:cNvPr id="20" name="Shape 18"/>
          <p:cNvSpPr/>
          <p:nvPr/>
        </p:nvSpPr>
        <p:spPr>
          <a:xfrm>
            <a:off x="6537960" y="3666744"/>
            <a:ext cx="91440" cy="91440"/>
          </a:xfrm>
          <a:prstGeom prst="ellipse">
            <a:avLst/>
          </a:prstGeom>
          <a:solidFill>
            <a:srgbClr val="C79A3B"/>
          </a:solidFill>
          <a:ln/>
        </p:spPr>
      </p:sp>
      <p:sp>
        <p:nvSpPr>
          <p:cNvPr id="21" name="Text 19"/>
          <p:cNvSpPr/>
          <p:nvPr/>
        </p:nvSpPr>
        <p:spPr>
          <a:xfrm>
            <a:off x="6766560" y="35204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Method &amp; rate of depreciation on fixed assets</a:t>
            </a:r>
            <a:endParaRPr lang="en-US" dirty="0"/>
          </a:p>
        </p:txBody>
      </p:sp>
      <p:sp>
        <p:nvSpPr>
          <p:cNvPr id="22" name="Shape 20"/>
          <p:cNvSpPr/>
          <p:nvPr/>
        </p:nvSpPr>
        <p:spPr>
          <a:xfrm>
            <a:off x="6537960" y="4123944"/>
            <a:ext cx="91440" cy="91440"/>
          </a:xfrm>
          <a:prstGeom prst="ellipse">
            <a:avLst/>
          </a:prstGeom>
          <a:solidFill>
            <a:srgbClr val="C79A3B"/>
          </a:solidFill>
          <a:ln/>
        </p:spPr>
      </p:sp>
      <p:sp>
        <p:nvSpPr>
          <p:cNvPr id="23" name="Text 21"/>
          <p:cNvSpPr/>
          <p:nvPr/>
        </p:nvSpPr>
        <p:spPr>
          <a:xfrm>
            <a:off x="6766560" y="39776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Basis of interest on capital &amp; partners' remuneration</a:t>
            </a:r>
            <a:endParaRPr lang="en-US" dirty="0"/>
          </a:p>
        </p:txBody>
      </p:sp>
      <p:sp>
        <p:nvSpPr>
          <p:cNvPr id="24" name="Shape 22"/>
          <p:cNvSpPr/>
          <p:nvPr/>
        </p:nvSpPr>
        <p:spPr>
          <a:xfrm>
            <a:off x="6537960" y="4581144"/>
            <a:ext cx="91440" cy="91440"/>
          </a:xfrm>
          <a:prstGeom prst="ellipse">
            <a:avLst/>
          </a:prstGeom>
          <a:solidFill>
            <a:srgbClr val="C79A3B"/>
          </a:solidFill>
          <a:ln/>
        </p:spPr>
      </p:sp>
      <p:sp>
        <p:nvSpPr>
          <p:cNvPr id="25" name="Text 23"/>
          <p:cNvSpPr/>
          <p:nvPr/>
        </p:nvSpPr>
        <p:spPr>
          <a:xfrm>
            <a:off x="6766560" y="44348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Treatment of goodwill on admission/retirement of a partner</a:t>
            </a:r>
            <a:endParaRPr lang="en-US" dirty="0"/>
          </a:p>
        </p:txBody>
      </p:sp>
      <p:sp>
        <p:nvSpPr>
          <p:cNvPr id="26" name="Shape 24"/>
          <p:cNvSpPr/>
          <p:nvPr/>
        </p:nvSpPr>
        <p:spPr>
          <a:xfrm>
            <a:off x="6537960" y="5038344"/>
            <a:ext cx="91440" cy="91440"/>
          </a:xfrm>
          <a:prstGeom prst="ellipse">
            <a:avLst/>
          </a:prstGeom>
          <a:solidFill>
            <a:srgbClr val="C79A3B"/>
          </a:solidFill>
          <a:ln/>
        </p:spPr>
      </p:sp>
      <p:sp>
        <p:nvSpPr>
          <p:cNvPr id="27" name="Text 25"/>
          <p:cNvSpPr/>
          <p:nvPr/>
        </p:nvSpPr>
        <p:spPr>
          <a:xfrm>
            <a:off x="6766560" y="48920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Basis of provisions for doubtful debts / contingencies</a:t>
            </a:r>
            <a:endParaRPr lang="en-US" dirty="0"/>
          </a:p>
        </p:txBody>
      </p:sp>
      <p:sp>
        <p:nvSpPr>
          <p:cNvPr id="28" name="Shape 26"/>
          <p:cNvSpPr/>
          <p:nvPr/>
        </p:nvSpPr>
        <p:spPr>
          <a:xfrm>
            <a:off x="6537960" y="5495544"/>
            <a:ext cx="91440" cy="91440"/>
          </a:xfrm>
          <a:prstGeom prst="ellipse">
            <a:avLst/>
          </a:prstGeom>
          <a:solidFill>
            <a:srgbClr val="C79A3B"/>
          </a:solidFill>
          <a:ln/>
        </p:spPr>
      </p:sp>
      <p:sp>
        <p:nvSpPr>
          <p:cNvPr id="29" name="Text 27"/>
          <p:cNvSpPr/>
          <p:nvPr/>
        </p:nvSpPr>
        <p:spPr>
          <a:xfrm>
            <a:off x="6766560" y="5349240"/>
            <a:ext cx="4709160" cy="4114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Treatment of foreign currency transactions, if any</a:t>
            </a:r>
            <a:endParaRPr lang="en-US" dirty="0"/>
          </a:p>
        </p:txBody>
      </p:sp>
      <p:sp>
        <p:nvSpPr>
          <p:cNvPr id="30" name="Text 2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CADCFC"/>
                </a:solidFill>
                <a:latin typeface="Calibri" pitchFamily="34" charset="0"/>
                <a:ea typeface="Calibri" pitchFamily="34" charset="-122"/>
                <a:cs typeface="Calibri" pitchFamily="34" charset="-120"/>
              </a:rPr>
              <a:t>Financial Statements — Partnership Firms</a:t>
            </a:r>
            <a:endParaRPr lang="en-US" dirty="0"/>
          </a:p>
        </p:txBody>
      </p:sp>
      <p:sp>
        <p:nvSpPr>
          <p:cNvPr id="31" name="Text 2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CADCFC"/>
                </a:solidFill>
                <a:latin typeface="Calibri" pitchFamily="34" charset="0"/>
                <a:ea typeface="Calibri" pitchFamily="34" charset="-122"/>
                <a:cs typeface="Calibri" pitchFamily="34" charset="-120"/>
              </a:rPr>
              <a:t>9</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ILLUSTRATION</a:t>
            </a:r>
            <a:endParaRPr lang="en-US" sz="2800" dirty="0"/>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Sample Accounting Policy Note</a:t>
            </a:r>
            <a:endParaRPr lang="en-US" sz="3200" dirty="0"/>
          </a:p>
        </p:txBody>
      </p:sp>
      <p:sp>
        <p:nvSpPr>
          <p:cNvPr id="4" name="Shape 2"/>
          <p:cNvSpPr/>
          <p:nvPr/>
        </p:nvSpPr>
        <p:spPr>
          <a:xfrm>
            <a:off x="548640" y="1463040"/>
            <a:ext cx="11064240" cy="5010912"/>
          </a:xfrm>
          <a:prstGeom prst="roundRect">
            <a:avLst>
              <a:gd name="adj" fmla="val 2330"/>
            </a:avLst>
          </a:prstGeom>
          <a:solidFill>
            <a:srgbClr val="F4F6FB"/>
          </a:solidFill>
          <a:ln/>
        </p:spPr>
      </p:sp>
      <p:pic>
        <p:nvPicPr>
          <p:cNvPr id="5" name="Image 0" descr="/home/claude/partnershipfs/icon_bookopen_navy.png"/>
          <p:cNvPicPr>
            <a:picLocks noChangeAspect="1"/>
          </p:cNvPicPr>
          <p:nvPr/>
        </p:nvPicPr>
        <p:blipFill>
          <a:blip r:embed="rId3"/>
          <a:stretch>
            <a:fillRect/>
          </a:stretch>
        </p:blipFill>
        <p:spPr>
          <a:xfrm>
            <a:off x="868680" y="1691640"/>
            <a:ext cx="411480" cy="411480"/>
          </a:xfrm>
          <a:prstGeom prst="rect">
            <a:avLst/>
          </a:prstGeom>
        </p:spPr>
      </p:pic>
      <p:sp>
        <p:nvSpPr>
          <p:cNvPr id="6" name="Text 3"/>
          <p:cNvSpPr/>
          <p:nvPr/>
        </p:nvSpPr>
        <p:spPr>
          <a:xfrm>
            <a:off x="1417320" y="1737360"/>
            <a:ext cx="9601200" cy="365760"/>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Notes to Accounts — Significant Accounting Policies</a:t>
            </a:r>
            <a:endParaRPr lang="en-US" dirty="0"/>
          </a:p>
        </p:txBody>
      </p:sp>
      <p:sp>
        <p:nvSpPr>
          <p:cNvPr id="7" name="Text 4"/>
          <p:cNvSpPr/>
          <p:nvPr/>
        </p:nvSpPr>
        <p:spPr>
          <a:xfrm>
            <a:off x="868680" y="2286000"/>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1. Basis of Accounting</a:t>
            </a:r>
            <a:endParaRPr lang="en-US" dirty="0"/>
          </a:p>
        </p:txBody>
      </p:sp>
      <p:sp>
        <p:nvSpPr>
          <p:cNvPr id="8" name="Text 5"/>
          <p:cNvSpPr/>
          <p:nvPr/>
        </p:nvSpPr>
        <p:spPr>
          <a:xfrm>
            <a:off x="868680" y="2578608"/>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The financial statements are prepared under the historical cost convention, on accrual basis, in accordance with applicable Accounting Standards.</a:t>
            </a:r>
            <a:endParaRPr lang="en-US" dirty="0"/>
          </a:p>
        </p:txBody>
      </p:sp>
      <p:sp>
        <p:nvSpPr>
          <p:cNvPr id="9" name="Text 6"/>
          <p:cNvSpPr/>
          <p:nvPr/>
        </p:nvSpPr>
        <p:spPr>
          <a:xfrm>
            <a:off x="868680" y="3063240"/>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2. Partners' Remuneration &amp; Interest on Capital</a:t>
            </a:r>
            <a:endParaRPr lang="en-US" dirty="0"/>
          </a:p>
        </p:txBody>
      </p:sp>
      <p:sp>
        <p:nvSpPr>
          <p:cNvPr id="10" name="Text 7"/>
          <p:cNvSpPr/>
          <p:nvPr/>
        </p:nvSpPr>
        <p:spPr>
          <a:xfrm>
            <a:off x="868680" y="3355848"/>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Provided as per the terms of the Partnership Deed dated [•] and restricted to the limits specified under Section 40(b) of the Income-tax Act, 1961.</a:t>
            </a:r>
            <a:endParaRPr lang="en-US" dirty="0"/>
          </a:p>
        </p:txBody>
      </p:sp>
      <p:sp>
        <p:nvSpPr>
          <p:cNvPr id="11" name="Text 8"/>
          <p:cNvSpPr/>
          <p:nvPr/>
        </p:nvSpPr>
        <p:spPr>
          <a:xfrm>
            <a:off x="868680" y="3840480"/>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3. Profit Sharing Ratio</a:t>
            </a:r>
            <a:endParaRPr lang="en-US" dirty="0"/>
          </a:p>
        </p:txBody>
      </p:sp>
      <p:sp>
        <p:nvSpPr>
          <p:cNvPr id="12" name="Text 9"/>
          <p:cNvSpPr/>
          <p:nvPr/>
        </p:nvSpPr>
        <p:spPr>
          <a:xfrm>
            <a:off x="868680" y="4133088"/>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Net divisible profit is allocated among partners in the ratio of [•], as specified in the Partnership Deed.</a:t>
            </a:r>
            <a:endParaRPr lang="en-US" dirty="0"/>
          </a:p>
        </p:txBody>
      </p:sp>
      <p:sp>
        <p:nvSpPr>
          <p:cNvPr id="13" name="Text 10"/>
          <p:cNvSpPr/>
          <p:nvPr/>
        </p:nvSpPr>
        <p:spPr>
          <a:xfrm>
            <a:off x="868680" y="4617720"/>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4. Valuation of Inventories</a:t>
            </a:r>
            <a:endParaRPr lang="en-US" dirty="0"/>
          </a:p>
        </p:txBody>
      </p:sp>
      <p:sp>
        <p:nvSpPr>
          <p:cNvPr id="14" name="Text 11"/>
          <p:cNvSpPr/>
          <p:nvPr/>
        </p:nvSpPr>
        <p:spPr>
          <a:xfrm>
            <a:off x="868680" y="4910328"/>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Inventories are valued at lower of cost (FIFO basis) and net realisable value.</a:t>
            </a:r>
            <a:endParaRPr lang="en-US" dirty="0"/>
          </a:p>
        </p:txBody>
      </p:sp>
      <p:sp>
        <p:nvSpPr>
          <p:cNvPr id="15" name="Text 12"/>
          <p:cNvSpPr/>
          <p:nvPr/>
        </p:nvSpPr>
        <p:spPr>
          <a:xfrm>
            <a:off x="868680" y="5394960"/>
            <a:ext cx="10424160" cy="292608"/>
          </a:xfrm>
          <a:prstGeom prst="rect">
            <a:avLst/>
          </a:prstGeom>
          <a:noFill/>
          <a:ln/>
        </p:spPr>
        <p:txBody>
          <a:bodyPr wrap="square" lIns="0" tIns="0" rIns="0" bIns="0" rtlCol="0" anchor="ctr"/>
          <a:lstStyle/>
          <a:p>
            <a:pPr marL="0" indent="0">
              <a:buNone/>
            </a:pPr>
            <a:r>
              <a:rPr lang="en-US" b="1" dirty="0">
                <a:solidFill>
                  <a:srgbClr val="1E2761"/>
                </a:solidFill>
                <a:latin typeface="Calibri" pitchFamily="34" charset="0"/>
                <a:ea typeface="Calibri" pitchFamily="34" charset="-122"/>
                <a:cs typeface="Calibri" pitchFamily="34" charset="-120"/>
              </a:rPr>
              <a:t>5. Fixed Assets &amp; Depreciation</a:t>
            </a:r>
            <a:endParaRPr lang="en-US" dirty="0"/>
          </a:p>
        </p:txBody>
      </p:sp>
      <p:sp>
        <p:nvSpPr>
          <p:cNvPr id="16" name="Text 13"/>
          <p:cNvSpPr/>
          <p:nvPr/>
        </p:nvSpPr>
        <p:spPr>
          <a:xfrm>
            <a:off x="868680" y="5687568"/>
            <a:ext cx="10424160" cy="457200"/>
          </a:xfrm>
          <a:prstGeom prst="rect">
            <a:avLst/>
          </a:prstGeom>
          <a:noFill/>
          <a:ln/>
        </p:spPr>
        <p:txBody>
          <a:bodyPr wrap="square" lIns="0" tIns="0" rIns="0" bIns="0" rtlCol="0" anchor="t"/>
          <a:lstStyle/>
          <a:p>
            <a:pPr marL="0" indent="0">
              <a:lnSpc>
                <a:spcPct val="115000"/>
              </a:lnSpc>
              <a:buNone/>
            </a:pPr>
            <a:r>
              <a:rPr lang="en-US" i="1" dirty="0">
                <a:solidFill>
                  <a:srgbClr val="1B1F3B"/>
                </a:solidFill>
                <a:latin typeface="Calibri" pitchFamily="34" charset="0"/>
                <a:ea typeface="Calibri" pitchFamily="34" charset="-122"/>
                <a:cs typeface="Calibri" pitchFamily="34" charset="-120"/>
              </a:rPr>
              <a:t>Fixed assets are stated at cost less accumulated depreciation, provided on the Written Down Value method at rates prescribed under the Income-tax Act.</a:t>
            </a:r>
            <a:endParaRPr lang="en-US" dirty="0"/>
          </a:p>
        </p:txBody>
      </p:sp>
      <p:sp>
        <p:nvSpPr>
          <p:cNvPr id="17" name="Text 14"/>
          <p:cNvSpPr/>
          <p:nvPr/>
        </p:nvSpPr>
        <p:spPr>
          <a:xfrm>
            <a:off x="457200" y="6519672"/>
            <a:ext cx="7315200" cy="274320"/>
          </a:xfrm>
          <a:prstGeom prst="rect">
            <a:avLst/>
          </a:prstGeom>
          <a:noFill/>
          <a:ln/>
        </p:spPr>
        <p:txBody>
          <a:bodyPr wrap="square" lIns="0" tIns="0" rIns="0" bIns="0" rtlCol="0" anchor="ctr"/>
          <a:lstStyle/>
          <a:p>
            <a:pPr marL="0" indent="0" algn="l">
              <a:buNone/>
            </a:pPr>
            <a:r>
              <a:rPr lang="en-US" dirty="0">
                <a:solidFill>
                  <a:srgbClr val="5B6584"/>
                </a:solidFill>
                <a:latin typeface="Calibri" pitchFamily="34" charset="0"/>
                <a:ea typeface="Calibri" pitchFamily="34" charset="-122"/>
                <a:cs typeface="Calibri" pitchFamily="34" charset="-120"/>
              </a:rPr>
              <a:t>Financial Statements — Partnership Firms</a:t>
            </a:r>
            <a:endParaRPr lang="en-US" dirty="0"/>
          </a:p>
        </p:txBody>
      </p:sp>
      <p:sp>
        <p:nvSpPr>
          <p:cNvPr id="18" name="Text 15"/>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dirty="0">
                <a:solidFill>
                  <a:srgbClr val="5B6584"/>
                </a:solidFill>
                <a:latin typeface="Calibri" pitchFamily="34" charset="0"/>
                <a:ea typeface="Calibri" pitchFamily="34" charset="-122"/>
                <a:cs typeface="Calibri" pitchFamily="34" charset="-120"/>
              </a:rPr>
              <a:t>10</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COMMON PITFALLS</a:t>
            </a:r>
            <a:endParaRPr lang="en-US" sz="12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Common Errors in Preparation</a:t>
            </a:r>
            <a:endParaRPr lang="en-US" sz="2800" dirty="0"/>
          </a:p>
        </p:txBody>
      </p:sp>
      <p:sp>
        <p:nvSpPr>
          <p:cNvPr id="4" name="Shape 2"/>
          <p:cNvSpPr/>
          <p:nvPr/>
        </p:nvSpPr>
        <p:spPr>
          <a:xfrm>
            <a:off x="548640" y="1600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5" name="Image 0" descr="/home/claude/partnershipfs/icon_exclamationcircle_navy.png"/>
          <p:cNvPicPr>
            <a:picLocks noChangeAspect="1"/>
          </p:cNvPicPr>
          <p:nvPr/>
        </p:nvPicPr>
        <p:blipFill>
          <a:blip r:embed="rId3"/>
          <a:stretch>
            <a:fillRect/>
          </a:stretch>
        </p:blipFill>
        <p:spPr>
          <a:xfrm>
            <a:off x="749808" y="1783080"/>
            <a:ext cx="365760" cy="365760"/>
          </a:xfrm>
          <a:prstGeom prst="rect">
            <a:avLst/>
          </a:prstGeom>
        </p:spPr>
      </p:pic>
      <p:sp>
        <p:nvSpPr>
          <p:cNvPr id="6" name="Text 3"/>
          <p:cNvSpPr/>
          <p:nvPr/>
        </p:nvSpPr>
        <p:spPr>
          <a:xfrm>
            <a:off x="74980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Interest/Remuneration Not per Deed</a:t>
            </a:r>
            <a:endParaRPr lang="en-US" sz="1300" dirty="0"/>
          </a:p>
        </p:txBody>
      </p:sp>
      <p:sp>
        <p:nvSpPr>
          <p:cNvPr id="7" name="Text 4"/>
          <p:cNvSpPr/>
          <p:nvPr/>
        </p:nvSpPr>
        <p:spPr>
          <a:xfrm>
            <a:off x="74980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Amounts paid to partners don't match the rate or authorisation in the Partnership Deed</a:t>
            </a:r>
            <a:endParaRPr lang="en-US" sz="1100" dirty="0"/>
          </a:p>
        </p:txBody>
      </p:sp>
      <p:sp>
        <p:nvSpPr>
          <p:cNvPr id="8" name="Shape 5"/>
          <p:cNvSpPr/>
          <p:nvPr/>
        </p:nvSpPr>
        <p:spPr>
          <a:xfrm>
            <a:off x="4297680" y="1600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9" name="Image 1" descr="/home/claude/partnershipfs/icon_exclamationcircle_navy.png"/>
          <p:cNvPicPr>
            <a:picLocks noChangeAspect="1"/>
          </p:cNvPicPr>
          <p:nvPr/>
        </p:nvPicPr>
        <p:blipFill>
          <a:blip r:embed="rId3"/>
          <a:stretch>
            <a:fillRect/>
          </a:stretch>
        </p:blipFill>
        <p:spPr>
          <a:xfrm>
            <a:off x="4498848" y="1783080"/>
            <a:ext cx="365760" cy="365760"/>
          </a:xfrm>
          <a:prstGeom prst="rect">
            <a:avLst/>
          </a:prstGeom>
        </p:spPr>
      </p:pic>
      <p:sp>
        <p:nvSpPr>
          <p:cNvPr id="10" name="Text 6"/>
          <p:cNvSpPr/>
          <p:nvPr/>
        </p:nvSpPr>
        <p:spPr>
          <a:xfrm>
            <a:off x="449884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Section 40(b) Limits Exceeded</a:t>
            </a:r>
            <a:endParaRPr lang="en-US" sz="1300" dirty="0"/>
          </a:p>
        </p:txBody>
      </p:sp>
      <p:sp>
        <p:nvSpPr>
          <p:cNvPr id="11" name="Text 7"/>
          <p:cNvSpPr/>
          <p:nvPr/>
        </p:nvSpPr>
        <p:spPr>
          <a:xfrm>
            <a:off x="449884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Remuneration or interest computed without checking the book-profit based ceiling</a:t>
            </a:r>
            <a:endParaRPr lang="en-US" sz="1100" dirty="0"/>
          </a:p>
        </p:txBody>
      </p:sp>
      <p:sp>
        <p:nvSpPr>
          <p:cNvPr id="12" name="Shape 8"/>
          <p:cNvSpPr/>
          <p:nvPr/>
        </p:nvSpPr>
        <p:spPr>
          <a:xfrm>
            <a:off x="8046720" y="1600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13" name="Image 2" descr="/home/claude/partnershipfs/icon_exclamationcircle_navy.png"/>
          <p:cNvPicPr>
            <a:picLocks noChangeAspect="1"/>
          </p:cNvPicPr>
          <p:nvPr/>
        </p:nvPicPr>
        <p:blipFill>
          <a:blip r:embed="rId3"/>
          <a:stretch>
            <a:fillRect/>
          </a:stretch>
        </p:blipFill>
        <p:spPr>
          <a:xfrm>
            <a:off x="8247888" y="1783080"/>
            <a:ext cx="365760" cy="365760"/>
          </a:xfrm>
          <a:prstGeom prst="rect">
            <a:avLst/>
          </a:prstGeom>
        </p:spPr>
      </p:pic>
      <p:sp>
        <p:nvSpPr>
          <p:cNvPr id="14" name="Text 9"/>
          <p:cNvSpPr/>
          <p:nvPr/>
        </p:nvSpPr>
        <p:spPr>
          <a:xfrm>
            <a:off x="824788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PSR Applied Incorrectly</a:t>
            </a:r>
            <a:endParaRPr lang="en-US" sz="1300" dirty="0"/>
          </a:p>
        </p:txBody>
      </p:sp>
      <p:sp>
        <p:nvSpPr>
          <p:cNvPr id="15" name="Text 10"/>
          <p:cNvSpPr/>
          <p:nvPr/>
        </p:nvSpPr>
        <p:spPr>
          <a:xfrm>
            <a:off x="824788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Profit divided in a ratio different from the current, updated Partnership Deed</a:t>
            </a:r>
            <a:endParaRPr lang="en-US" sz="1100" dirty="0"/>
          </a:p>
        </p:txBody>
      </p:sp>
      <p:sp>
        <p:nvSpPr>
          <p:cNvPr id="16" name="Shape 11"/>
          <p:cNvSpPr/>
          <p:nvPr/>
        </p:nvSpPr>
        <p:spPr>
          <a:xfrm>
            <a:off x="548640" y="3886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17" name="Image 3" descr="/home/claude/partnershipfs/icon_exclamationcircle_navy.png"/>
          <p:cNvPicPr>
            <a:picLocks noChangeAspect="1"/>
          </p:cNvPicPr>
          <p:nvPr/>
        </p:nvPicPr>
        <p:blipFill>
          <a:blip r:embed="rId3"/>
          <a:stretch>
            <a:fillRect/>
          </a:stretch>
        </p:blipFill>
        <p:spPr>
          <a:xfrm>
            <a:off x="749808" y="4069080"/>
            <a:ext cx="365760" cy="365760"/>
          </a:xfrm>
          <a:prstGeom prst="rect">
            <a:avLst/>
          </a:prstGeom>
        </p:spPr>
      </p:pic>
      <p:sp>
        <p:nvSpPr>
          <p:cNvPr id="18" name="Text 12"/>
          <p:cNvSpPr/>
          <p:nvPr/>
        </p:nvSpPr>
        <p:spPr>
          <a:xfrm>
            <a:off x="74980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Capital &amp; Current A/c Mixed Up</a:t>
            </a:r>
            <a:endParaRPr lang="en-US" sz="1300" dirty="0"/>
          </a:p>
        </p:txBody>
      </p:sp>
      <p:sp>
        <p:nvSpPr>
          <p:cNvPr id="19" name="Text 13"/>
          <p:cNvSpPr/>
          <p:nvPr/>
        </p:nvSpPr>
        <p:spPr>
          <a:xfrm>
            <a:off x="74980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Under the fixed capital method, drawings &amp; interest wrongly posted to the Capital Account</a:t>
            </a:r>
            <a:endParaRPr lang="en-US" sz="1100" dirty="0"/>
          </a:p>
        </p:txBody>
      </p:sp>
      <p:sp>
        <p:nvSpPr>
          <p:cNvPr id="20" name="Shape 14"/>
          <p:cNvSpPr/>
          <p:nvPr/>
        </p:nvSpPr>
        <p:spPr>
          <a:xfrm>
            <a:off x="4297680" y="3886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21" name="Image 4" descr="/home/claude/partnershipfs/icon_exclamationcircle_navy.png"/>
          <p:cNvPicPr>
            <a:picLocks noChangeAspect="1"/>
          </p:cNvPicPr>
          <p:nvPr/>
        </p:nvPicPr>
        <p:blipFill>
          <a:blip r:embed="rId3"/>
          <a:stretch>
            <a:fillRect/>
          </a:stretch>
        </p:blipFill>
        <p:spPr>
          <a:xfrm>
            <a:off x="4498848" y="4069080"/>
            <a:ext cx="365760" cy="365760"/>
          </a:xfrm>
          <a:prstGeom prst="rect">
            <a:avLst/>
          </a:prstGeom>
        </p:spPr>
      </p:pic>
      <p:sp>
        <p:nvSpPr>
          <p:cNvPr id="22" name="Text 15"/>
          <p:cNvSpPr/>
          <p:nvPr/>
        </p:nvSpPr>
        <p:spPr>
          <a:xfrm>
            <a:off x="449884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Partner Changes Not Reflected</a:t>
            </a:r>
            <a:endParaRPr lang="en-US" sz="1300" dirty="0"/>
          </a:p>
        </p:txBody>
      </p:sp>
      <p:sp>
        <p:nvSpPr>
          <p:cNvPr id="23" name="Text 16"/>
          <p:cNvSpPr/>
          <p:nvPr/>
        </p:nvSpPr>
        <p:spPr>
          <a:xfrm>
            <a:off x="449884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Admission, retirement or death of a partner not accounted for with proper capital adjustment</a:t>
            </a:r>
            <a:endParaRPr lang="en-US" sz="1100" dirty="0"/>
          </a:p>
        </p:txBody>
      </p:sp>
      <p:sp>
        <p:nvSpPr>
          <p:cNvPr id="24" name="Shape 17"/>
          <p:cNvSpPr/>
          <p:nvPr/>
        </p:nvSpPr>
        <p:spPr>
          <a:xfrm>
            <a:off x="8046720" y="3886200"/>
            <a:ext cx="3611880" cy="2148840"/>
          </a:xfrm>
          <a:prstGeom prst="roundRect">
            <a:avLst>
              <a:gd name="adj" fmla="val 4255"/>
            </a:avLst>
          </a:prstGeom>
          <a:solidFill>
            <a:srgbClr val="FFFFFF"/>
          </a:solidFill>
          <a:ln/>
          <a:effectLst>
            <a:outerShdw blurRad="76200" dist="25400" dir="5400000" algn="bl" rotWithShape="0">
              <a:srgbClr val="999999">
                <a:alpha val="18000"/>
              </a:srgbClr>
            </a:outerShdw>
          </a:effectLst>
        </p:spPr>
      </p:sp>
      <p:pic>
        <p:nvPicPr>
          <p:cNvPr id="25" name="Image 5" descr="/home/claude/partnershipfs/icon_exclamationcircle_navy.png"/>
          <p:cNvPicPr>
            <a:picLocks noChangeAspect="1"/>
          </p:cNvPicPr>
          <p:nvPr/>
        </p:nvPicPr>
        <p:blipFill>
          <a:blip r:embed="rId3"/>
          <a:stretch>
            <a:fillRect/>
          </a:stretch>
        </p:blipFill>
        <p:spPr>
          <a:xfrm>
            <a:off x="8247888" y="4069080"/>
            <a:ext cx="365760" cy="365760"/>
          </a:xfrm>
          <a:prstGeom prst="rect">
            <a:avLst/>
          </a:prstGeom>
        </p:spPr>
      </p:pic>
      <p:sp>
        <p:nvSpPr>
          <p:cNvPr id="26" name="Text 18"/>
          <p:cNvSpPr/>
          <p:nvPr/>
        </p:nvSpPr>
        <p:spPr>
          <a:xfrm>
            <a:off x="824788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Goodwill Not Valued or Recorded</a:t>
            </a:r>
            <a:endParaRPr lang="en-US" sz="1300" dirty="0"/>
          </a:p>
        </p:txBody>
      </p:sp>
      <p:sp>
        <p:nvSpPr>
          <p:cNvPr id="27" name="Text 19"/>
          <p:cNvSpPr/>
          <p:nvPr/>
        </p:nvSpPr>
        <p:spPr>
          <a:xfrm>
            <a:off x="824788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Goodwill adjustment on change in partners/PSR omitted or inconsistently treated</a:t>
            </a:r>
            <a:endParaRPr lang="en-US" sz="1100" dirty="0"/>
          </a:p>
        </p:txBody>
      </p:sp>
      <p:sp>
        <p:nvSpPr>
          <p:cNvPr id="28" name="Text 20"/>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Financial Statements — Partnership Firms</a:t>
            </a:r>
            <a:endParaRPr lang="en-US" sz="900" dirty="0"/>
          </a:p>
        </p:txBody>
      </p:sp>
      <p:sp>
        <p:nvSpPr>
          <p:cNvPr id="29" name="Text 21"/>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11</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COMMON PITFALLS</a:t>
            </a:r>
            <a:endParaRPr lang="en-US" sz="12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700" b="1" dirty="0">
                <a:solidFill>
                  <a:srgbClr val="1B1F3B"/>
                </a:solidFill>
                <a:latin typeface="Cambria" pitchFamily="34" charset="0"/>
                <a:ea typeface="Cambria" pitchFamily="34" charset="-122"/>
                <a:cs typeface="Cambria" pitchFamily="34" charset="-120"/>
              </a:rPr>
              <a:t>Common Errors in Disclosure &amp; Compliance</a:t>
            </a:r>
            <a:endParaRPr lang="en-US" sz="2700" dirty="0"/>
          </a:p>
        </p:txBody>
      </p:sp>
      <p:sp>
        <p:nvSpPr>
          <p:cNvPr id="4" name="Shape 2"/>
          <p:cNvSpPr/>
          <p:nvPr/>
        </p:nvSpPr>
        <p:spPr>
          <a:xfrm>
            <a:off x="548640" y="1600200"/>
            <a:ext cx="3611880" cy="2148840"/>
          </a:xfrm>
          <a:prstGeom prst="roundRect">
            <a:avLst>
              <a:gd name="adj" fmla="val 4255"/>
            </a:avLst>
          </a:prstGeom>
          <a:solidFill>
            <a:srgbClr val="F4F6FB"/>
          </a:solidFill>
          <a:ln/>
        </p:spPr>
      </p:sp>
      <p:pic>
        <p:nvPicPr>
          <p:cNvPr id="5" name="Image 0" descr="/home/claude/partnershipfs/icon_exclamationcircle_navy.png"/>
          <p:cNvPicPr>
            <a:picLocks noChangeAspect="1"/>
          </p:cNvPicPr>
          <p:nvPr/>
        </p:nvPicPr>
        <p:blipFill>
          <a:blip r:embed="rId3"/>
          <a:stretch>
            <a:fillRect/>
          </a:stretch>
        </p:blipFill>
        <p:spPr>
          <a:xfrm>
            <a:off x="749808" y="1783080"/>
            <a:ext cx="365760" cy="365760"/>
          </a:xfrm>
          <a:prstGeom prst="rect">
            <a:avLst/>
          </a:prstGeom>
        </p:spPr>
      </p:pic>
      <p:sp>
        <p:nvSpPr>
          <p:cNvPr id="6" name="Text 3"/>
          <p:cNvSpPr/>
          <p:nvPr/>
        </p:nvSpPr>
        <p:spPr>
          <a:xfrm>
            <a:off x="74980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No Accounting Policy Note</a:t>
            </a:r>
            <a:endParaRPr lang="en-US" sz="1300" dirty="0"/>
          </a:p>
        </p:txBody>
      </p:sp>
      <p:sp>
        <p:nvSpPr>
          <p:cNvPr id="7" name="Text 4"/>
          <p:cNvSpPr/>
          <p:nvPr/>
        </p:nvSpPr>
        <p:spPr>
          <a:xfrm>
            <a:off x="74980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Financial statements presented without a note on significant accounting policies (violates AS 1)</a:t>
            </a:r>
            <a:endParaRPr lang="en-US" sz="1100" dirty="0"/>
          </a:p>
        </p:txBody>
      </p:sp>
      <p:sp>
        <p:nvSpPr>
          <p:cNvPr id="8" name="Shape 5"/>
          <p:cNvSpPr/>
          <p:nvPr/>
        </p:nvSpPr>
        <p:spPr>
          <a:xfrm>
            <a:off x="4297680" y="1600200"/>
            <a:ext cx="3611880" cy="2148840"/>
          </a:xfrm>
          <a:prstGeom prst="roundRect">
            <a:avLst>
              <a:gd name="adj" fmla="val 4255"/>
            </a:avLst>
          </a:prstGeom>
          <a:solidFill>
            <a:srgbClr val="F4F6FB"/>
          </a:solidFill>
          <a:ln/>
        </p:spPr>
      </p:sp>
      <p:pic>
        <p:nvPicPr>
          <p:cNvPr id="9" name="Image 1" descr="/home/claude/partnershipfs/icon_exclamationcircle_navy.png"/>
          <p:cNvPicPr>
            <a:picLocks noChangeAspect="1"/>
          </p:cNvPicPr>
          <p:nvPr/>
        </p:nvPicPr>
        <p:blipFill>
          <a:blip r:embed="rId3"/>
          <a:stretch>
            <a:fillRect/>
          </a:stretch>
        </p:blipFill>
        <p:spPr>
          <a:xfrm>
            <a:off x="4498848" y="1783080"/>
            <a:ext cx="365760" cy="365760"/>
          </a:xfrm>
          <a:prstGeom prst="rect">
            <a:avLst/>
          </a:prstGeom>
        </p:spPr>
      </p:pic>
      <p:sp>
        <p:nvSpPr>
          <p:cNvPr id="10" name="Text 6"/>
          <p:cNvSpPr/>
          <p:nvPr/>
        </p:nvSpPr>
        <p:spPr>
          <a:xfrm>
            <a:off x="449884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Deed Terms Not Disclosed</a:t>
            </a:r>
            <a:endParaRPr lang="en-US" sz="1300" dirty="0"/>
          </a:p>
        </p:txBody>
      </p:sp>
      <p:sp>
        <p:nvSpPr>
          <p:cNvPr id="11" name="Text 7"/>
          <p:cNvSpPr/>
          <p:nvPr/>
        </p:nvSpPr>
        <p:spPr>
          <a:xfrm>
            <a:off x="449884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PSR, interest &amp; remuneration basis not disclosed with reference to the Partnership Deed</a:t>
            </a:r>
            <a:endParaRPr lang="en-US" sz="1100" dirty="0"/>
          </a:p>
        </p:txBody>
      </p:sp>
      <p:sp>
        <p:nvSpPr>
          <p:cNvPr id="12" name="Shape 8"/>
          <p:cNvSpPr/>
          <p:nvPr/>
        </p:nvSpPr>
        <p:spPr>
          <a:xfrm>
            <a:off x="8046720" y="1600200"/>
            <a:ext cx="3611880" cy="2148840"/>
          </a:xfrm>
          <a:prstGeom prst="roundRect">
            <a:avLst>
              <a:gd name="adj" fmla="val 4255"/>
            </a:avLst>
          </a:prstGeom>
          <a:solidFill>
            <a:srgbClr val="F4F6FB"/>
          </a:solidFill>
          <a:ln/>
        </p:spPr>
      </p:sp>
      <p:pic>
        <p:nvPicPr>
          <p:cNvPr id="13" name="Image 2" descr="/home/claude/partnershipfs/icon_exclamationcircle_navy.png"/>
          <p:cNvPicPr>
            <a:picLocks noChangeAspect="1"/>
          </p:cNvPicPr>
          <p:nvPr/>
        </p:nvPicPr>
        <p:blipFill>
          <a:blip r:embed="rId3"/>
          <a:stretch>
            <a:fillRect/>
          </a:stretch>
        </p:blipFill>
        <p:spPr>
          <a:xfrm>
            <a:off x="8247888" y="1783080"/>
            <a:ext cx="365760" cy="365760"/>
          </a:xfrm>
          <a:prstGeom prst="rect">
            <a:avLst/>
          </a:prstGeom>
        </p:spPr>
      </p:pic>
      <p:sp>
        <p:nvSpPr>
          <p:cNvPr id="14" name="Text 9"/>
          <p:cNvSpPr/>
          <p:nvPr/>
        </p:nvSpPr>
        <p:spPr>
          <a:xfrm>
            <a:off x="824788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Partner-wise Capital Not Shown</a:t>
            </a:r>
            <a:endParaRPr lang="en-US" sz="1300" dirty="0"/>
          </a:p>
        </p:txBody>
      </p:sp>
      <p:sp>
        <p:nvSpPr>
          <p:cNvPr id="15" name="Text 10"/>
          <p:cNvSpPr/>
          <p:nvPr/>
        </p:nvSpPr>
        <p:spPr>
          <a:xfrm>
            <a:off x="824788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Only a consolidated capital figure given, without a partner-wise break-up</a:t>
            </a:r>
            <a:endParaRPr lang="en-US" sz="1100" dirty="0"/>
          </a:p>
        </p:txBody>
      </p:sp>
      <p:sp>
        <p:nvSpPr>
          <p:cNvPr id="16" name="Shape 11"/>
          <p:cNvSpPr/>
          <p:nvPr/>
        </p:nvSpPr>
        <p:spPr>
          <a:xfrm>
            <a:off x="548640" y="3886200"/>
            <a:ext cx="3611880" cy="2148840"/>
          </a:xfrm>
          <a:prstGeom prst="roundRect">
            <a:avLst>
              <a:gd name="adj" fmla="val 4255"/>
            </a:avLst>
          </a:prstGeom>
          <a:solidFill>
            <a:srgbClr val="F4F6FB"/>
          </a:solidFill>
          <a:ln/>
        </p:spPr>
      </p:sp>
      <p:pic>
        <p:nvPicPr>
          <p:cNvPr id="17" name="Image 3" descr="/home/claude/partnershipfs/icon_exclamationcircle_navy.png"/>
          <p:cNvPicPr>
            <a:picLocks noChangeAspect="1"/>
          </p:cNvPicPr>
          <p:nvPr/>
        </p:nvPicPr>
        <p:blipFill>
          <a:blip r:embed="rId3"/>
          <a:stretch>
            <a:fillRect/>
          </a:stretch>
        </p:blipFill>
        <p:spPr>
          <a:xfrm>
            <a:off x="749808" y="4069080"/>
            <a:ext cx="365760" cy="365760"/>
          </a:xfrm>
          <a:prstGeom prst="rect">
            <a:avLst/>
          </a:prstGeom>
        </p:spPr>
      </p:pic>
      <p:sp>
        <p:nvSpPr>
          <p:cNvPr id="18" name="Text 12"/>
          <p:cNvSpPr/>
          <p:nvPr/>
        </p:nvSpPr>
        <p:spPr>
          <a:xfrm>
            <a:off x="74980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40(b) Compliance Not Stated</a:t>
            </a:r>
            <a:endParaRPr lang="en-US" sz="1300" dirty="0"/>
          </a:p>
        </p:txBody>
      </p:sp>
      <p:sp>
        <p:nvSpPr>
          <p:cNvPr id="19" name="Text 13"/>
          <p:cNvSpPr/>
          <p:nvPr/>
        </p:nvSpPr>
        <p:spPr>
          <a:xfrm>
            <a:off x="74980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No confirmation that remuneration/interest is within the Income-tax Act limits</a:t>
            </a:r>
            <a:endParaRPr lang="en-US" sz="1100" dirty="0"/>
          </a:p>
        </p:txBody>
      </p:sp>
      <p:sp>
        <p:nvSpPr>
          <p:cNvPr id="20" name="Shape 14"/>
          <p:cNvSpPr/>
          <p:nvPr/>
        </p:nvSpPr>
        <p:spPr>
          <a:xfrm>
            <a:off x="4297680" y="3886200"/>
            <a:ext cx="3611880" cy="2148840"/>
          </a:xfrm>
          <a:prstGeom prst="roundRect">
            <a:avLst>
              <a:gd name="adj" fmla="val 4255"/>
            </a:avLst>
          </a:prstGeom>
          <a:solidFill>
            <a:srgbClr val="F4F6FB"/>
          </a:solidFill>
          <a:ln/>
        </p:spPr>
      </p:sp>
      <p:pic>
        <p:nvPicPr>
          <p:cNvPr id="21" name="Image 4" descr="/home/claude/partnershipfs/icon_exclamationcircle_navy.png"/>
          <p:cNvPicPr>
            <a:picLocks noChangeAspect="1"/>
          </p:cNvPicPr>
          <p:nvPr/>
        </p:nvPicPr>
        <p:blipFill>
          <a:blip r:embed="rId3"/>
          <a:stretch>
            <a:fillRect/>
          </a:stretch>
        </p:blipFill>
        <p:spPr>
          <a:xfrm>
            <a:off x="4498848" y="4069080"/>
            <a:ext cx="365760" cy="365760"/>
          </a:xfrm>
          <a:prstGeom prst="rect">
            <a:avLst/>
          </a:prstGeom>
        </p:spPr>
      </p:pic>
      <p:sp>
        <p:nvSpPr>
          <p:cNvPr id="22" name="Text 15"/>
          <p:cNvSpPr/>
          <p:nvPr/>
        </p:nvSpPr>
        <p:spPr>
          <a:xfrm>
            <a:off x="449884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Contingent Liabilities Omitted</a:t>
            </a:r>
            <a:endParaRPr lang="en-US" sz="1300" dirty="0"/>
          </a:p>
        </p:txBody>
      </p:sp>
      <p:sp>
        <p:nvSpPr>
          <p:cNvPr id="23" name="Text 16"/>
          <p:cNvSpPr/>
          <p:nvPr/>
        </p:nvSpPr>
        <p:spPr>
          <a:xfrm>
            <a:off x="449884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Guarantees given by/to partners, disputed tax demands or litigation not disclosed</a:t>
            </a:r>
            <a:endParaRPr lang="en-US" sz="1100" dirty="0"/>
          </a:p>
        </p:txBody>
      </p:sp>
      <p:sp>
        <p:nvSpPr>
          <p:cNvPr id="24" name="Shape 17"/>
          <p:cNvSpPr/>
          <p:nvPr/>
        </p:nvSpPr>
        <p:spPr>
          <a:xfrm>
            <a:off x="8046720" y="3886200"/>
            <a:ext cx="3611880" cy="2148840"/>
          </a:xfrm>
          <a:prstGeom prst="roundRect">
            <a:avLst>
              <a:gd name="adj" fmla="val 4255"/>
            </a:avLst>
          </a:prstGeom>
          <a:solidFill>
            <a:srgbClr val="F4F6FB"/>
          </a:solidFill>
          <a:ln/>
        </p:spPr>
      </p:sp>
      <p:pic>
        <p:nvPicPr>
          <p:cNvPr id="25" name="Image 5" descr="/home/claude/partnershipfs/icon_exclamationcircle_navy.png"/>
          <p:cNvPicPr>
            <a:picLocks noChangeAspect="1"/>
          </p:cNvPicPr>
          <p:nvPr/>
        </p:nvPicPr>
        <p:blipFill>
          <a:blip r:embed="rId3"/>
          <a:stretch>
            <a:fillRect/>
          </a:stretch>
        </p:blipFill>
        <p:spPr>
          <a:xfrm>
            <a:off x="8247888" y="4069080"/>
            <a:ext cx="365760" cy="365760"/>
          </a:xfrm>
          <a:prstGeom prst="rect">
            <a:avLst/>
          </a:prstGeom>
        </p:spPr>
      </p:pic>
      <p:sp>
        <p:nvSpPr>
          <p:cNvPr id="26" name="Text 18"/>
          <p:cNvSpPr/>
          <p:nvPr/>
        </p:nvSpPr>
        <p:spPr>
          <a:xfrm>
            <a:off x="824788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Changes in Deed Not Mentioned</a:t>
            </a:r>
            <a:endParaRPr lang="en-US" sz="1300" dirty="0"/>
          </a:p>
        </p:txBody>
      </p:sp>
      <p:sp>
        <p:nvSpPr>
          <p:cNvPr id="27" name="Text 19"/>
          <p:cNvSpPr/>
          <p:nvPr/>
        </p:nvSpPr>
        <p:spPr>
          <a:xfrm>
            <a:off x="824788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Mid-year changes to PSR, capital or partners not disclosed or dated</a:t>
            </a:r>
            <a:endParaRPr lang="en-US" sz="1100" dirty="0"/>
          </a:p>
        </p:txBody>
      </p:sp>
      <p:sp>
        <p:nvSpPr>
          <p:cNvPr id="28" name="Text 20"/>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Financial Statements — Partnership Firms</a:t>
            </a:r>
            <a:endParaRPr lang="en-US" sz="900" dirty="0"/>
          </a:p>
        </p:txBody>
      </p:sp>
      <p:sp>
        <p:nvSpPr>
          <p:cNvPr id="29" name="Text 21"/>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12</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371600" y="4389120"/>
            <a:ext cx="4114800" cy="4114800"/>
          </a:xfrm>
          <a:prstGeom prst="ellipse">
            <a:avLst/>
          </a:prstGeom>
          <a:solidFill>
            <a:srgbClr val="263275"/>
          </a:solidFill>
          <a:ln/>
        </p:spPr>
      </p:sp>
      <p:sp>
        <p:nvSpPr>
          <p:cNvPr id="3" name="Text 1"/>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latin typeface="Calibri" pitchFamily="34" charset="0"/>
                <a:ea typeface="Calibri" pitchFamily="34" charset="-122"/>
                <a:cs typeface="Calibri" pitchFamily="34" charset="-120"/>
              </a:rPr>
              <a:t>BEFORE YOU FINALISE</a:t>
            </a:r>
            <a:endParaRPr lang="en-US" sz="2800" dirty="0"/>
          </a:p>
        </p:txBody>
      </p:sp>
      <p:sp>
        <p:nvSpPr>
          <p:cNvPr id="4" name="Text 2"/>
          <p:cNvSpPr/>
          <p:nvPr/>
        </p:nvSpPr>
        <p:spPr>
          <a:xfrm>
            <a:off x="548640" y="685800"/>
            <a:ext cx="9144000" cy="640080"/>
          </a:xfrm>
          <a:prstGeom prst="rect">
            <a:avLst/>
          </a:prstGeom>
          <a:noFill/>
          <a:ln/>
        </p:spPr>
        <p:txBody>
          <a:bodyPr wrap="square" lIns="0" tIns="0" rIns="0" bIns="0" rtlCol="0" anchor="ctr"/>
          <a:lstStyle/>
          <a:p>
            <a:pPr marL="0" indent="0">
              <a:buNone/>
            </a:pPr>
            <a:r>
              <a:rPr lang="en-US" sz="3200" b="1" dirty="0">
                <a:solidFill>
                  <a:schemeClr val="accent6">
                    <a:lumMod val="50000"/>
                  </a:schemeClr>
                </a:solidFill>
                <a:latin typeface="Cambria" pitchFamily="34" charset="0"/>
                <a:ea typeface="Cambria" pitchFamily="34" charset="-122"/>
                <a:cs typeface="Cambria" pitchFamily="34" charset="-120"/>
              </a:rPr>
              <a:t>Quick Compliance Checklist</a:t>
            </a:r>
            <a:endParaRPr lang="en-US" sz="3200" dirty="0">
              <a:solidFill>
                <a:schemeClr val="accent6">
                  <a:lumMod val="50000"/>
                </a:schemeClr>
              </a:solidFill>
            </a:endParaRPr>
          </a:p>
        </p:txBody>
      </p:sp>
      <p:pic>
        <p:nvPicPr>
          <p:cNvPr id="5" name="Image 0" descr="/home/claude/partnershipfs/icon_checkcircle_white.png"/>
          <p:cNvPicPr>
            <a:picLocks noChangeAspect="1"/>
          </p:cNvPicPr>
          <p:nvPr/>
        </p:nvPicPr>
        <p:blipFill>
          <a:blip r:embed="rId3"/>
          <a:stretch>
            <a:fillRect/>
          </a:stretch>
        </p:blipFill>
        <p:spPr>
          <a:xfrm>
            <a:off x="548640" y="1691640"/>
            <a:ext cx="365760" cy="365760"/>
          </a:xfrm>
          <a:prstGeom prst="rect">
            <a:avLst/>
          </a:prstGeom>
        </p:spPr>
      </p:pic>
      <p:sp>
        <p:nvSpPr>
          <p:cNvPr id="6" name="Text 3"/>
          <p:cNvSpPr/>
          <p:nvPr/>
        </p:nvSpPr>
        <p:spPr>
          <a:xfrm>
            <a:off x="1051560" y="1618488"/>
            <a:ext cx="4846320" cy="548640"/>
          </a:xfrm>
          <a:prstGeom prst="rect">
            <a:avLst/>
          </a:prstGeom>
          <a:noFill/>
          <a:ln/>
        </p:spPr>
        <p:txBody>
          <a:bodyPr wrap="square" lIns="0" tIns="0" rIns="0" bIns="0" rtlCol="0" anchor="t"/>
          <a:lstStyle/>
          <a:p>
            <a:pPr marL="0" indent="0">
              <a:lnSpc>
                <a:spcPct val="115000"/>
              </a:lnSpc>
              <a:buNone/>
            </a:pPr>
            <a:r>
              <a:rPr lang="en-US" sz="2000" dirty="0">
                <a:latin typeface="Calibri" pitchFamily="34" charset="0"/>
                <a:ea typeface="Calibri" pitchFamily="34" charset="-122"/>
                <a:cs typeface="Calibri" pitchFamily="34" charset="-120"/>
              </a:rPr>
              <a:t>Interest &amp; remuneration match the Partnership Deed and Sec 40(b) limits</a:t>
            </a:r>
            <a:endParaRPr lang="en-US" sz="2000" dirty="0"/>
          </a:p>
        </p:txBody>
      </p:sp>
      <p:pic>
        <p:nvPicPr>
          <p:cNvPr id="7" name="Image 1" descr="/home/claude/partnershipfs/icon_checkcircle_white.png"/>
          <p:cNvPicPr>
            <a:picLocks noChangeAspect="1"/>
          </p:cNvPicPr>
          <p:nvPr/>
        </p:nvPicPr>
        <p:blipFill>
          <a:blip r:embed="rId3"/>
          <a:stretch>
            <a:fillRect/>
          </a:stretch>
        </p:blipFill>
        <p:spPr>
          <a:xfrm>
            <a:off x="548640" y="2468880"/>
            <a:ext cx="365760" cy="365760"/>
          </a:xfrm>
          <a:prstGeom prst="rect">
            <a:avLst/>
          </a:prstGeom>
        </p:spPr>
      </p:pic>
      <p:sp>
        <p:nvSpPr>
          <p:cNvPr id="8" name="Text 4"/>
          <p:cNvSpPr/>
          <p:nvPr/>
        </p:nvSpPr>
        <p:spPr>
          <a:xfrm>
            <a:off x="1051560" y="2395728"/>
            <a:ext cx="4846320" cy="548640"/>
          </a:xfrm>
          <a:prstGeom prst="rect">
            <a:avLst/>
          </a:prstGeom>
          <a:noFill/>
          <a:ln/>
        </p:spPr>
        <p:txBody>
          <a:bodyPr wrap="square" lIns="0" tIns="0" rIns="0" bIns="0" rtlCol="0" anchor="t"/>
          <a:lstStyle/>
          <a:p>
            <a:pPr marL="0" indent="0">
              <a:lnSpc>
                <a:spcPct val="115000"/>
              </a:lnSpc>
              <a:buNone/>
            </a:pPr>
            <a:r>
              <a:rPr lang="en-US" sz="2000" dirty="0">
                <a:latin typeface="Calibri" pitchFamily="34" charset="0"/>
                <a:ea typeface="Calibri" pitchFamily="34" charset="-122"/>
                <a:cs typeface="Calibri" pitchFamily="34" charset="-120"/>
              </a:rPr>
              <a:t>Profit shared strictly per the current, updated PSR</a:t>
            </a:r>
            <a:endParaRPr lang="en-US" sz="2000" dirty="0"/>
          </a:p>
        </p:txBody>
      </p:sp>
      <p:pic>
        <p:nvPicPr>
          <p:cNvPr id="9" name="Image 2" descr="/home/claude/partnershipfs/icon_checkcircle_white.png"/>
          <p:cNvPicPr>
            <a:picLocks noChangeAspect="1"/>
          </p:cNvPicPr>
          <p:nvPr/>
        </p:nvPicPr>
        <p:blipFill>
          <a:blip r:embed="rId3"/>
          <a:stretch>
            <a:fillRect/>
          </a:stretch>
        </p:blipFill>
        <p:spPr>
          <a:xfrm>
            <a:off x="548640" y="3246120"/>
            <a:ext cx="365760" cy="365760"/>
          </a:xfrm>
          <a:prstGeom prst="rect">
            <a:avLst/>
          </a:prstGeom>
        </p:spPr>
      </p:pic>
      <p:sp>
        <p:nvSpPr>
          <p:cNvPr id="10" name="Text 5"/>
          <p:cNvSpPr/>
          <p:nvPr/>
        </p:nvSpPr>
        <p:spPr>
          <a:xfrm>
            <a:off x="1051560" y="3172968"/>
            <a:ext cx="4846320" cy="548640"/>
          </a:xfrm>
          <a:prstGeom prst="rect">
            <a:avLst/>
          </a:prstGeom>
          <a:noFill/>
          <a:ln/>
        </p:spPr>
        <p:txBody>
          <a:bodyPr wrap="square" lIns="0" tIns="0" rIns="0" bIns="0" rtlCol="0" anchor="t"/>
          <a:lstStyle/>
          <a:p>
            <a:pPr marL="0" indent="0">
              <a:lnSpc>
                <a:spcPct val="115000"/>
              </a:lnSpc>
              <a:buNone/>
            </a:pPr>
            <a:r>
              <a:rPr lang="en-US" sz="2000" dirty="0">
                <a:latin typeface="Calibri" pitchFamily="34" charset="0"/>
                <a:ea typeface="Calibri" pitchFamily="34" charset="-122"/>
                <a:cs typeface="Calibri" pitchFamily="34" charset="-120"/>
              </a:rPr>
              <a:t>Partner-wise capital/current account balances shown separately</a:t>
            </a:r>
            <a:endParaRPr lang="en-US" sz="2000" dirty="0"/>
          </a:p>
        </p:txBody>
      </p:sp>
      <p:pic>
        <p:nvPicPr>
          <p:cNvPr id="11" name="Image 3" descr="/home/claude/partnershipfs/icon_checkcircle_white.png"/>
          <p:cNvPicPr>
            <a:picLocks noChangeAspect="1"/>
          </p:cNvPicPr>
          <p:nvPr/>
        </p:nvPicPr>
        <p:blipFill>
          <a:blip r:embed="rId3"/>
          <a:stretch>
            <a:fillRect/>
          </a:stretch>
        </p:blipFill>
        <p:spPr>
          <a:xfrm>
            <a:off x="548640" y="4023360"/>
            <a:ext cx="365760" cy="365760"/>
          </a:xfrm>
          <a:prstGeom prst="rect">
            <a:avLst/>
          </a:prstGeom>
        </p:spPr>
      </p:pic>
      <p:sp>
        <p:nvSpPr>
          <p:cNvPr id="12" name="Text 6"/>
          <p:cNvSpPr/>
          <p:nvPr/>
        </p:nvSpPr>
        <p:spPr>
          <a:xfrm>
            <a:off x="1051560" y="3950208"/>
            <a:ext cx="4846320" cy="548640"/>
          </a:xfrm>
          <a:prstGeom prst="rect">
            <a:avLst/>
          </a:prstGeom>
          <a:noFill/>
          <a:ln/>
        </p:spPr>
        <p:txBody>
          <a:bodyPr wrap="square" lIns="0" tIns="0" rIns="0" bIns="0" rtlCol="0" anchor="t"/>
          <a:lstStyle/>
          <a:p>
            <a:pPr marL="0" indent="0">
              <a:lnSpc>
                <a:spcPct val="115000"/>
              </a:lnSpc>
              <a:buNone/>
            </a:pPr>
            <a:r>
              <a:rPr lang="en-US" sz="2000" dirty="0">
                <a:latin typeface="Calibri" pitchFamily="34" charset="0"/>
                <a:ea typeface="Calibri" pitchFamily="34" charset="-122"/>
                <a:cs typeface="Calibri" pitchFamily="34" charset="-120"/>
              </a:rPr>
              <a:t>Accounting policy note included covering all significant policies</a:t>
            </a:r>
            <a:endParaRPr lang="en-US" sz="2000" dirty="0"/>
          </a:p>
        </p:txBody>
      </p:sp>
      <p:pic>
        <p:nvPicPr>
          <p:cNvPr id="13" name="Image 4" descr="/home/claude/partnershipfs/icon_checkcircle_white.png"/>
          <p:cNvPicPr>
            <a:picLocks noChangeAspect="1"/>
          </p:cNvPicPr>
          <p:nvPr/>
        </p:nvPicPr>
        <p:blipFill>
          <a:blip r:embed="rId3"/>
          <a:stretch>
            <a:fillRect/>
          </a:stretch>
        </p:blipFill>
        <p:spPr>
          <a:xfrm>
            <a:off x="6172200" y="1691640"/>
            <a:ext cx="365760" cy="365760"/>
          </a:xfrm>
          <a:prstGeom prst="rect">
            <a:avLst/>
          </a:prstGeom>
        </p:spPr>
      </p:pic>
      <p:sp>
        <p:nvSpPr>
          <p:cNvPr id="14" name="Text 7"/>
          <p:cNvSpPr/>
          <p:nvPr/>
        </p:nvSpPr>
        <p:spPr>
          <a:xfrm>
            <a:off x="6675120" y="1618488"/>
            <a:ext cx="4846320" cy="548640"/>
          </a:xfrm>
          <a:prstGeom prst="rect">
            <a:avLst/>
          </a:prstGeom>
          <a:noFill/>
          <a:ln/>
        </p:spPr>
        <p:txBody>
          <a:bodyPr wrap="square" lIns="0" tIns="0" rIns="0" bIns="0" rtlCol="0" anchor="t"/>
          <a:lstStyle/>
          <a:p>
            <a:pPr marL="0" indent="0">
              <a:lnSpc>
                <a:spcPct val="115000"/>
              </a:lnSpc>
              <a:buNone/>
            </a:pPr>
            <a:r>
              <a:rPr lang="en-US" sz="2000" dirty="0">
                <a:latin typeface="Calibri" pitchFamily="34" charset="0"/>
                <a:ea typeface="Calibri" pitchFamily="34" charset="-122"/>
                <a:cs typeface="Calibri" pitchFamily="34" charset="-120"/>
              </a:rPr>
              <a:t>Previous year comparative figures shown</a:t>
            </a:r>
            <a:endParaRPr lang="en-US" sz="2000" dirty="0"/>
          </a:p>
        </p:txBody>
      </p:sp>
      <p:pic>
        <p:nvPicPr>
          <p:cNvPr id="15" name="Image 5" descr="/home/claude/partnershipfs/icon_checkcircle_white.png"/>
          <p:cNvPicPr>
            <a:picLocks noChangeAspect="1"/>
          </p:cNvPicPr>
          <p:nvPr/>
        </p:nvPicPr>
        <p:blipFill>
          <a:blip r:embed="rId3"/>
          <a:stretch>
            <a:fillRect/>
          </a:stretch>
        </p:blipFill>
        <p:spPr>
          <a:xfrm>
            <a:off x="6172200" y="2468880"/>
            <a:ext cx="365760" cy="365760"/>
          </a:xfrm>
          <a:prstGeom prst="rect">
            <a:avLst/>
          </a:prstGeom>
        </p:spPr>
      </p:pic>
      <p:sp>
        <p:nvSpPr>
          <p:cNvPr id="16" name="Text 8"/>
          <p:cNvSpPr/>
          <p:nvPr/>
        </p:nvSpPr>
        <p:spPr>
          <a:xfrm>
            <a:off x="6675120" y="2395728"/>
            <a:ext cx="4846320" cy="548640"/>
          </a:xfrm>
          <a:prstGeom prst="rect">
            <a:avLst/>
          </a:prstGeom>
          <a:noFill/>
          <a:ln/>
        </p:spPr>
        <p:txBody>
          <a:bodyPr wrap="square" lIns="0" tIns="0" rIns="0" bIns="0" rtlCol="0" anchor="t"/>
          <a:lstStyle/>
          <a:p>
            <a:pPr marL="0" indent="0">
              <a:lnSpc>
                <a:spcPct val="115000"/>
              </a:lnSpc>
              <a:buNone/>
            </a:pPr>
            <a:r>
              <a:rPr lang="en-US" sz="2000" dirty="0">
                <a:latin typeface="Calibri" pitchFamily="34" charset="0"/>
                <a:ea typeface="Calibri" pitchFamily="34" charset="-122"/>
                <a:cs typeface="Calibri" pitchFamily="34" charset="-120"/>
              </a:rPr>
              <a:t>Any admission/retirement of partners properly accounted, incl. goodwill</a:t>
            </a:r>
            <a:endParaRPr lang="en-US" sz="2000" dirty="0"/>
          </a:p>
        </p:txBody>
      </p:sp>
      <p:pic>
        <p:nvPicPr>
          <p:cNvPr id="17" name="Image 6" descr="/home/claude/partnershipfs/icon_checkcircle_white.png"/>
          <p:cNvPicPr>
            <a:picLocks noChangeAspect="1"/>
          </p:cNvPicPr>
          <p:nvPr/>
        </p:nvPicPr>
        <p:blipFill>
          <a:blip r:embed="rId3"/>
          <a:stretch>
            <a:fillRect/>
          </a:stretch>
        </p:blipFill>
        <p:spPr>
          <a:xfrm>
            <a:off x="6172200" y="3246120"/>
            <a:ext cx="365760" cy="365760"/>
          </a:xfrm>
          <a:prstGeom prst="rect">
            <a:avLst/>
          </a:prstGeom>
        </p:spPr>
      </p:pic>
      <p:sp>
        <p:nvSpPr>
          <p:cNvPr id="18" name="Text 9"/>
          <p:cNvSpPr/>
          <p:nvPr/>
        </p:nvSpPr>
        <p:spPr>
          <a:xfrm>
            <a:off x="6675120" y="3172968"/>
            <a:ext cx="4846320" cy="548640"/>
          </a:xfrm>
          <a:prstGeom prst="rect">
            <a:avLst/>
          </a:prstGeom>
          <a:noFill/>
          <a:ln/>
        </p:spPr>
        <p:txBody>
          <a:bodyPr wrap="square" lIns="0" tIns="0" rIns="0" bIns="0" rtlCol="0" anchor="t"/>
          <a:lstStyle/>
          <a:p>
            <a:pPr marL="0" indent="0">
              <a:lnSpc>
                <a:spcPct val="115000"/>
              </a:lnSpc>
              <a:buNone/>
            </a:pPr>
            <a:r>
              <a:rPr lang="en-US" sz="2000" dirty="0">
                <a:latin typeface="Calibri" pitchFamily="34" charset="0"/>
                <a:ea typeface="Calibri" pitchFamily="34" charset="-122"/>
                <a:cs typeface="Calibri" pitchFamily="34" charset="-120"/>
              </a:rPr>
              <a:t>Contingent liabilities &amp; partner guarantees disclosed</a:t>
            </a:r>
            <a:endParaRPr lang="en-US" sz="2000" dirty="0"/>
          </a:p>
        </p:txBody>
      </p:sp>
      <p:pic>
        <p:nvPicPr>
          <p:cNvPr id="19" name="Image 7" descr="/home/claude/partnershipfs/icon_checkcircle_white.png"/>
          <p:cNvPicPr>
            <a:picLocks noChangeAspect="1"/>
          </p:cNvPicPr>
          <p:nvPr/>
        </p:nvPicPr>
        <p:blipFill>
          <a:blip r:embed="rId3"/>
          <a:stretch>
            <a:fillRect/>
          </a:stretch>
        </p:blipFill>
        <p:spPr>
          <a:xfrm>
            <a:off x="6172200" y="4023360"/>
            <a:ext cx="365760" cy="365760"/>
          </a:xfrm>
          <a:prstGeom prst="rect">
            <a:avLst/>
          </a:prstGeom>
        </p:spPr>
      </p:pic>
      <p:sp>
        <p:nvSpPr>
          <p:cNvPr id="20" name="Text 10"/>
          <p:cNvSpPr/>
          <p:nvPr/>
        </p:nvSpPr>
        <p:spPr>
          <a:xfrm>
            <a:off x="6675120" y="3950208"/>
            <a:ext cx="4846320" cy="548640"/>
          </a:xfrm>
          <a:prstGeom prst="rect">
            <a:avLst/>
          </a:prstGeom>
          <a:noFill/>
          <a:ln/>
        </p:spPr>
        <p:txBody>
          <a:bodyPr wrap="square" lIns="0" tIns="0" rIns="0" bIns="0" rtlCol="0" anchor="t"/>
          <a:lstStyle/>
          <a:p>
            <a:pPr marL="0" indent="0">
              <a:lnSpc>
                <a:spcPct val="115000"/>
              </a:lnSpc>
              <a:buNone/>
            </a:pPr>
            <a:r>
              <a:rPr lang="en-US" sz="2000" dirty="0">
                <a:latin typeface="Calibri" pitchFamily="34" charset="0"/>
                <a:ea typeface="Calibri" pitchFamily="34" charset="-122"/>
                <a:cs typeface="Calibri" pitchFamily="34" charset="-120"/>
              </a:rPr>
              <a:t>Statements signed and dated by all partners</a:t>
            </a:r>
            <a:endParaRPr lang="en-US" sz="2000" dirty="0"/>
          </a:p>
        </p:txBody>
      </p:sp>
      <p:sp>
        <p:nvSpPr>
          <p:cNvPr id="21" name="Text 11"/>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2000" dirty="0">
                <a:latin typeface="Calibri" pitchFamily="34" charset="0"/>
                <a:ea typeface="Calibri" pitchFamily="34" charset="-122"/>
                <a:cs typeface="Calibri" pitchFamily="34" charset="-120"/>
              </a:rPr>
              <a:t>Financial Statements — Partnership Firms</a:t>
            </a:r>
            <a:endParaRPr lang="en-US" sz="2000" dirty="0"/>
          </a:p>
        </p:txBody>
      </p:sp>
      <p:sp>
        <p:nvSpPr>
          <p:cNvPr id="22" name="Text 12"/>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2000" dirty="0">
                <a:latin typeface="Calibri" pitchFamily="34" charset="0"/>
                <a:ea typeface="Calibri" pitchFamily="34" charset="-122"/>
                <a:cs typeface="Calibri" pitchFamily="34" charset="-120"/>
              </a:rPr>
              <a:t>13</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288133"/>
            <a:ext cx="54864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THE BASICS</a:t>
            </a:r>
            <a:endParaRPr lang="en-US" sz="2800" dirty="0"/>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What is a Tax Audit?</a:t>
            </a:r>
            <a:endParaRPr lang="en-US" sz="3200" dirty="0"/>
          </a:p>
        </p:txBody>
      </p:sp>
      <p:sp>
        <p:nvSpPr>
          <p:cNvPr id="4" name="Text 2"/>
          <p:cNvSpPr/>
          <p:nvPr/>
        </p:nvSpPr>
        <p:spPr>
          <a:xfrm>
            <a:off x="548640" y="1508760"/>
            <a:ext cx="6126480" cy="1554480"/>
          </a:xfrm>
          <a:prstGeom prst="rect">
            <a:avLst/>
          </a:prstGeom>
          <a:noFill/>
          <a:ln/>
        </p:spPr>
        <p:txBody>
          <a:bodyPr wrap="square" lIns="0" tIns="0" rIns="0" bIns="0" rtlCol="0" anchor="t"/>
          <a:lstStyle/>
          <a:p>
            <a:pPr marL="0" indent="0">
              <a:lnSpc>
                <a:spcPct val="125000"/>
              </a:lnSpc>
              <a:buNone/>
            </a:pPr>
            <a:r>
              <a:rPr lang="en-US" sz="2400" dirty="0">
                <a:solidFill>
                  <a:srgbClr val="00B050"/>
                </a:solidFill>
                <a:latin typeface="Calibri" pitchFamily="34" charset="0"/>
                <a:ea typeface="Calibri" pitchFamily="34" charset="-122"/>
                <a:cs typeface="Calibri" pitchFamily="34" charset="-120"/>
              </a:rPr>
              <a:t>A Tax Audit is an examination and verification of the books of account of a taxpayer carrying on business or profession, conducted by a practicing Chartered Accountant, as mandated under Section 44AB of the Income-tax Act, 1961.</a:t>
            </a:r>
            <a:endParaRPr lang="en-US" sz="2400" dirty="0">
              <a:solidFill>
                <a:srgbClr val="00B050"/>
              </a:solidFill>
            </a:endParaRPr>
          </a:p>
        </p:txBody>
      </p:sp>
      <p:sp>
        <p:nvSpPr>
          <p:cNvPr id="5" name="Text 3"/>
          <p:cNvSpPr/>
          <p:nvPr/>
        </p:nvSpPr>
        <p:spPr>
          <a:xfrm>
            <a:off x="548640" y="4078224"/>
            <a:ext cx="6126480" cy="1188720"/>
          </a:xfrm>
          <a:prstGeom prst="rect">
            <a:avLst/>
          </a:prstGeom>
          <a:noFill/>
          <a:ln/>
        </p:spPr>
        <p:txBody>
          <a:bodyPr wrap="square" lIns="0" tIns="0" rIns="0" bIns="0" rtlCol="0" anchor="t"/>
          <a:lstStyle/>
          <a:p>
            <a:pPr marL="0" indent="0">
              <a:lnSpc>
                <a:spcPct val="125000"/>
              </a:lnSpc>
              <a:buNone/>
            </a:pPr>
            <a:r>
              <a:rPr lang="en-US" sz="2400" dirty="0">
                <a:solidFill>
                  <a:schemeClr val="accent6">
                    <a:lumMod val="75000"/>
                  </a:schemeClr>
                </a:solidFill>
                <a:latin typeface="Calibri" pitchFamily="34" charset="0"/>
                <a:ea typeface="Calibri" pitchFamily="34" charset="-122"/>
                <a:cs typeface="Calibri" pitchFamily="34" charset="-120"/>
              </a:rPr>
              <a:t>It is distinct from a statutory or internal audit — its sole purpose is to ensure the correctness of income computation and compliance with tax law for filing the return of income.</a:t>
            </a:r>
            <a:endParaRPr lang="en-US" sz="2400" dirty="0">
              <a:solidFill>
                <a:schemeClr val="accent6">
                  <a:lumMod val="75000"/>
                </a:schemeClr>
              </a:solidFill>
            </a:endParaRPr>
          </a:p>
        </p:txBody>
      </p:sp>
      <p:sp>
        <p:nvSpPr>
          <p:cNvPr id="6" name="Shape 4"/>
          <p:cNvSpPr/>
          <p:nvPr/>
        </p:nvSpPr>
        <p:spPr>
          <a:xfrm>
            <a:off x="7086600" y="1463040"/>
            <a:ext cx="4526280" cy="4572000"/>
          </a:xfrm>
          <a:prstGeom prst="roundRect">
            <a:avLst>
              <a:gd name="adj" fmla="val 2424"/>
            </a:avLst>
          </a:prstGeom>
          <a:solidFill>
            <a:srgbClr val="F4F6FB"/>
          </a:solidFill>
          <a:ln/>
          <a:effectLst>
            <a:outerShdw blurRad="101600" dist="25400" dir="5400000" algn="bl" rotWithShape="0">
              <a:srgbClr val="999999">
                <a:alpha val="25000"/>
              </a:srgbClr>
            </a:outerShdw>
          </a:effectLst>
        </p:spPr>
      </p:sp>
      <p:sp>
        <p:nvSpPr>
          <p:cNvPr id="7" name="Text 5"/>
          <p:cNvSpPr/>
          <p:nvPr/>
        </p:nvSpPr>
        <p:spPr>
          <a:xfrm>
            <a:off x="7406640" y="1691640"/>
            <a:ext cx="3931920" cy="365760"/>
          </a:xfrm>
          <a:prstGeom prst="rect">
            <a:avLst/>
          </a:prstGeom>
          <a:noFill/>
          <a:ln/>
        </p:spPr>
        <p:txBody>
          <a:bodyPr wrap="square" lIns="0" tIns="0" rIns="0" bIns="0" rtlCol="0" anchor="ctr"/>
          <a:lstStyle/>
          <a:p>
            <a:pPr marL="0" indent="0">
              <a:buNone/>
            </a:pPr>
            <a:r>
              <a:rPr lang="en-US" sz="1300" b="1" kern="0" spc="100" dirty="0">
                <a:solidFill>
                  <a:srgbClr val="1E2761"/>
                </a:solidFill>
                <a:latin typeface="Calibri" pitchFamily="34" charset="0"/>
                <a:ea typeface="Calibri" pitchFamily="34" charset="-122"/>
                <a:cs typeface="Calibri" pitchFamily="34" charset="-120"/>
              </a:rPr>
              <a:t>OBJECTIVES OF TAX AUDIT</a:t>
            </a:r>
            <a:endParaRPr lang="en-US" sz="1300" dirty="0"/>
          </a:p>
        </p:txBody>
      </p:sp>
      <p:sp>
        <p:nvSpPr>
          <p:cNvPr id="8" name="Shape 6"/>
          <p:cNvSpPr/>
          <p:nvPr/>
        </p:nvSpPr>
        <p:spPr>
          <a:xfrm>
            <a:off x="7406640" y="2249424"/>
            <a:ext cx="109728" cy="109728"/>
          </a:xfrm>
          <a:prstGeom prst="ellipse">
            <a:avLst/>
          </a:prstGeom>
          <a:solidFill>
            <a:srgbClr val="C79A3B"/>
          </a:solidFill>
          <a:ln/>
        </p:spPr>
      </p:sp>
      <p:sp>
        <p:nvSpPr>
          <p:cNvPr id="9" name="Text 7"/>
          <p:cNvSpPr/>
          <p:nvPr/>
        </p:nvSpPr>
        <p:spPr>
          <a:xfrm>
            <a:off x="7680960" y="2084832"/>
            <a:ext cx="3794760" cy="6400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Ensure books of account are properly maintained and reflect true income</a:t>
            </a:r>
            <a:endParaRPr lang="en-US" dirty="0"/>
          </a:p>
        </p:txBody>
      </p:sp>
      <p:sp>
        <p:nvSpPr>
          <p:cNvPr id="10" name="Shape 8"/>
          <p:cNvSpPr/>
          <p:nvPr/>
        </p:nvSpPr>
        <p:spPr>
          <a:xfrm>
            <a:off x="7406640" y="3044952"/>
            <a:ext cx="109728" cy="109728"/>
          </a:xfrm>
          <a:prstGeom prst="ellipse">
            <a:avLst/>
          </a:prstGeom>
          <a:solidFill>
            <a:srgbClr val="C79A3B"/>
          </a:solidFill>
          <a:ln/>
        </p:spPr>
      </p:sp>
      <p:sp>
        <p:nvSpPr>
          <p:cNvPr id="11" name="Text 9"/>
          <p:cNvSpPr/>
          <p:nvPr/>
        </p:nvSpPr>
        <p:spPr>
          <a:xfrm>
            <a:off x="7680960" y="2880360"/>
            <a:ext cx="3794760" cy="6400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Report observations / discrepancies found by the auditor</a:t>
            </a:r>
            <a:endParaRPr lang="en-US" dirty="0"/>
          </a:p>
        </p:txBody>
      </p:sp>
      <p:sp>
        <p:nvSpPr>
          <p:cNvPr id="12" name="Shape 10"/>
          <p:cNvSpPr/>
          <p:nvPr/>
        </p:nvSpPr>
        <p:spPr>
          <a:xfrm>
            <a:off x="7406640" y="3840480"/>
            <a:ext cx="109728" cy="109728"/>
          </a:xfrm>
          <a:prstGeom prst="ellipse">
            <a:avLst/>
          </a:prstGeom>
          <a:solidFill>
            <a:srgbClr val="C79A3B"/>
          </a:solidFill>
          <a:ln/>
        </p:spPr>
      </p:sp>
      <p:sp>
        <p:nvSpPr>
          <p:cNvPr id="13" name="Text 11"/>
          <p:cNvSpPr/>
          <p:nvPr/>
        </p:nvSpPr>
        <p:spPr>
          <a:xfrm>
            <a:off x="7680960" y="3675888"/>
            <a:ext cx="3794760" cy="6400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Facilitate faster and accurate assessment by tax authorities</a:t>
            </a:r>
            <a:endParaRPr lang="en-US" dirty="0"/>
          </a:p>
        </p:txBody>
      </p:sp>
      <p:sp>
        <p:nvSpPr>
          <p:cNvPr id="14" name="Shape 12"/>
          <p:cNvSpPr/>
          <p:nvPr/>
        </p:nvSpPr>
        <p:spPr>
          <a:xfrm>
            <a:off x="7406640" y="4636008"/>
            <a:ext cx="109728" cy="109728"/>
          </a:xfrm>
          <a:prstGeom prst="ellipse">
            <a:avLst/>
          </a:prstGeom>
          <a:solidFill>
            <a:srgbClr val="C79A3B"/>
          </a:solidFill>
          <a:ln/>
        </p:spPr>
      </p:sp>
      <p:sp>
        <p:nvSpPr>
          <p:cNvPr id="15" name="Text 13"/>
          <p:cNvSpPr/>
          <p:nvPr/>
        </p:nvSpPr>
        <p:spPr>
          <a:xfrm>
            <a:off x="7680960" y="4471416"/>
            <a:ext cx="3794760" cy="6400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Verify compliance with various provisions of the Act</a:t>
            </a:r>
            <a:endParaRPr lang="en-US" dirty="0"/>
          </a:p>
        </p:txBody>
      </p:sp>
      <p:sp>
        <p:nvSpPr>
          <p:cNvPr id="16" name="Shape 14"/>
          <p:cNvSpPr/>
          <p:nvPr/>
        </p:nvSpPr>
        <p:spPr>
          <a:xfrm>
            <a:off x="7406640" y="5431536"/>
            <a:ext cx="109728" cy="109728"/>
          </a:xfrm>
          <a:prstGeom prst="ellipse">
            <a:avLst/>
          </a:prstGeom>
          <a:solidFill>
            <a:srgbClr val="C79A3B"/>
          </a:solidFill>
          <a:ln/>
        </p:spPr>
      </p:sp>
      <p:sp>
        <p:nvSpPr>
          <p:cNvPr id="17" name="Text 15"/>
          <p:cNvSpPr/>
          <p:nvPr/>
        </p:nvSpPr>
        <p:spPr>
          <a:xfrm>
            <a:off x="7680960" y="5266944"/>
            <a:ext cx="3794760" cy="640080"/>
          </a:xfrm>
          <a:prstGeom prst="rect">
            <a:avLst/>
          </a:prstGeom>
          <a:noFill/>
          <a:ln/>
        </p:spPr>
        <p:txBody>
          <a:bodyPr wrap="square" lIns="0" tIns="0" rIns="0" bIns="0" rtlCol="0" anchor="t"/>
          <a:lstStyle/>
          <a:p>
            <a:pPr marL="0" indent="0">
              <a:lnSpc>
                <a:spcPct val="115000"/>
              </a:lnSpc>
              <a:buNone/>
            </a:pPr>
            <a:r>
              <a:rPr lang="en-US" dirty="0">
                <a:solidFill>
                  <a:srgbClr val="1B1F3B"/>
                </a:solidFill>
                <a:latin typeface="Calibri" pitchFamily="34" charset="0"/>
                <a:ea typeface="Calibri" pitchFamily="34" charset="-122"/>
                <a:cs typeface="Calibri" pitchFamily="34" charset="-120"/>
              </a:rPr>
              <a:t>Report prescribed information (e.g. tax depreciation, compliance)</a:t>
            </a:r>
            <a:endParaRPr lang="en-US" dirty="0"/>
          </a:p>
        </p:txBody>
      </p:sp>
      <p:sp>
        <p:nvSpPr>
          <p:cNvPr id="18" name="Text 16"/>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Tax Audit — Section 44AB</a:t>
            </a:r>
            <a:endParaRPr lang="en-US" sz="900" dirty="0"/>
          </a:p>
        </p:txBody>
      </p:sp>
      <p:sp>
        <p:nvSpPr>
          <p:cNvPr id="19" name="Text 17"/>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2</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7D0D4-07BD-DE06-5332-D5235447B15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2E84844-CDE3-DE74-F2E6-1CEC95439A5C}"/>
              </a:ext>
            </a:extLst>
          </p:cNvPr>
          <p:cNvSpPr/>
          <p:nvPr/>
        </p:nvSpPr>
        <p:spPr>
          <a:xfrm>
            <a:off x="9692640" y="-1371600"/>
            <a:ext cx="4572000" cy="4572000"/>
          </a:xfrm>
          <a:prstGeom prst="ellipse">
            <a:avLst/>
          </a:prstGeom>
          <a:solidFill>
            <a:srgbClr val="263275"/>
          </a:solidFill>
          <a:ln/>
        </p:spPr>
      </p:sp>
      <p:sp>
        <p:nvSpPr>
          <p:cNvPr id="3" name="Shape 1">
            <a:extLst>
              <a:ext uri="{FF2B5EF4-FFF2-40B4-BE49-F238E27FC236}">
                <a16:creationId xmlns:a16="http://schemas.microsoft.com/office/drawing/2014/main" id="{D44AFC22-B3EB-03FD-0D7B-A9E465419215}"/>
              </a:ext>
            </a:extLst>
          </p:cNvPr>
          <p:cNvSpPr/>
          <p:nvPr/>
        </p:nvSpPr>
        <p:spPr>
          <a:xfrm>
            <a:off x="10607040" y="4389120"/>
            <a:ext cx="2926080" cy="2926080"/>
          </a:xfrm>
          <a:prstGeom prst="ellipse">
            <a:avLst/>
          </a:prstGeom>
          <a:solidFill>
            <a:srgbClr val="263275"/>
          </a:solidFill>
          <a:ln/>
        </p:spPr>
      </p:sp>
      <p:sp>
        <p:nvSpPr>
          <p:cNvPr id="4" name="Text 2">
            <a:extLst>
              <a:ext uri="{FF2B5EF4-FFF2-40B4-BE49-F238E27FC236}">
                <a16:creationId xmlns:a16="http://schemas.microsoft.com/office/drawing/2014/main" id="{041C9C45-4C9B-BB39-A041-C3E8E54000AC}"/>
              </a:ext>
            </a:extLst>
          </p:cNvPr>
          <p:cNvSpPr/>
          <p:nvPr/>
        </p:nvSpPr>
        <p:spPr>
          <a:xfrm>
            <a:off x="1973580" y="3223260"/>
            <a:ext cx="7881620" cy="457200"/>
          </a:xfrm>
          <a:prstGeom prst="rect">
            <a:avLst/>
          </a:prstGeom>
          <a:noFill/>
          <a:ln/>
        </p:spPr>
        <p:txBody>
          <a:bodyPr wrap="square" lIns="0" tIns="0" rIns="0" bIns="0" rtlCol="0" anchor="ctr"/>
          <a:lstStyle/>
          <a:p>
            <a:r>
              <a:rPr lang="en-US" sz="3200" b="1" kern="0" spc="300" dirty="0">
                <a:solidFill>
                  <a:srgbClr val="002060"/>
                </a:solidFill>
                <a:latin typeface="Calibri" pitchFamily="34" charset="0"/>
                <a:ea typeface="Calibri" pitchFamily="34" charset="-122"/>
                <a:cs typeface="Calibri" pitchFamily="34" charset="-120"/>
              </a:rPr>
              <a:t>S T A N D A R D S  O N  A U D I T I N G</a:t>
            </a:r>
            <a:endParaRPr lang="en-US" sz="3200" dirty="0">
              <a:solidFill>
                <a:srgbClr val="002060"/>
              </a:solidFill>
            </a:endParaRPr>
          </a:p>
        </p:txBody>
      </p:sp>
      <p:sp>
        <p:nvSpPr>
          <p:cNvPr id="5" name="Text 3">
            <a:extLst>
              <a:ext uri="{FF2B5EF4-FFF2-40B4-BE49-F238E27FC236}">
                <a16:creationId xmlns:a16="http://schemas.microsoft.com/office/drawing/2014/main" id="{1FAA7DB1-B12E-A35E-1F1B-C657652C8C7F}"/>
              </a:ext>
            </a:extLst>
          </p:cNvPr>
          <p:cNvSpPr/>
          <p:nvPr/>
        </p:nvSpPr>
        <p:spPr>
          <a:xfrm>
            <a:off x="600970" y="1348740"/>
            <a:ext cx="10515600" cy="1737360"/>
          </a:xfrm>
          <a:prstGeom prst="rect">
            <a:avLst/>
          </a:prstGeom>
          <a:noFill/>
          <a:ln/>
        </p:spPr>
        <p:txBody>
          <a:bodyPr wrap="square" lIns="0" tIns="0" rIns="0" bIns="0" rtlCol="0" anchor="ctr"/>
          <a:lstStyle/>
          <a:p>
            <a:pPr marL="0" indent="0" algn="ctr">
              <a:lnSpc>
                <a:spcPct val="105000"/>
              </a:lnSpc>
              <a:buNone/>
            </a:pPr>
            <a:r>
              <a:rPr lang="en-US" sz="4000" b="1" dirty="0">
                <a:solidFill>
                  <a:srgbClr val="FF0000"/>
                </a:solidFill>
                <a:latin typeface="Cambria" pitchFamily="34" charset="0"/>
                <a:ea typeface="Cambria" pitchFamily="34" charset="-122"/>
                <a:cs typeface="Cambria" pitchFamily="34" charset="-120"/>
              </a:rPr>
              <a:t>P A R T - IV</a:t>
            </a:r>
            <a:endParaRPr lang="en-US" sz="4000" dirty="0">
              <a:solidFill>
                <a:srgbClr val="FF0000"/>
              </a:solidFill>
            </a:endParaRPr>
          </a:p>
        </p:txBody>
      </p:sp>
      <p:sp>
        <p:nvSpPr>
          <p:cNvPr id="6" name="Text 4">
            <a:extLst>
              <a:ext uri="{FF2B5EF4-FFF2-40B4-BE49-F238E27FC236}">
                <a16:creationId xmlns:a16="http://schemas.microsoft.com/office/drawing/2014/main" id="{FB4BF1FE-4784-1CF1-C66D-3AFDA8634BEE}"/>
              </a:ext>
            </a:extLst>
          </p:cNvPr>
          <p:cNvSpPr/>
          <p:nvPr/>
        </p:nvSpPr>
        <p:spPr>
          <a:xfrm>
            <a:off x="822960" y="3794760"/>
            <a:ext cx="9601200" cy="548640"/>
          </a:xfrm>
          <a:prstGeom prst="rect">
            <a:avLst/>
          </a:prstGeom>
          <a:noFill/>
          <a:ln/>
        </p:spPr>
        <p:txBody>
          <a:bodyPr wrap="square" lIns="0" tIns="0" rIns="0" bIns="0" rtlCol="0" anchor="ctr"/>
          <a:lstStyle/>
          <a:p>
            <a:pPr marL="0" indent="0">
              <a:buNone/>
            </a:pPr>
            <a:endParaRPr lang="en-US" sz="2000" dirty="0"/>
          </a:p>
        </p:txBody>
      </p:sp>
      <p:sp>
        <p:nvSpPr>
          <p:cNvPr id="7" name="Shape 5">
            <a:extLst>
              <a:ext uri="{FF2B5EF4-FFF2-40B4-BE49-F238E27FC236}">
                <a16:creationId xmlns:a16="http://schemas.microsoft.com/office/drawing/2014/main" id="{895BE4C6-114C-99AE-5C25-9C0272009EA3}"/>
              </a:ext>
            </a:extLst>
          </p:cNvPr>
          <p:cNvSpPr/>
          <p:nvPr/>
        </p:nvSpPr>
        <p:spPr>
          <a:xfrm>
            <a:off x="4373696" y="2739895"/>
            <a:ext cx="2974555" cy="0"/>
          </a:xfrm>
          <a:prstGeom prst="line">
            <a:avLst/>
          </a:prstGeom>
          <a:noFill/>
          <a:ln w="25400">
            <a:solidFill>
              <a:srgbClr val="C79A3B"/>
            </a:solidFill>
            <a:prstDash val="solid"/>
          </a:ln>
        </p:spPr>
      </p:sp>
      <p:sp>
        <p:nvSpPr>
          <p:cNvPr id="8" name="Text 6">
            <a:extLst>
              <a:ext uri="{FF2B5EF4-FFF2-40B4-BE49-F238E27FC236}">
                <a16:creationId xmlns:a16="http://schemas.microsoft.com/office/drawing/2014/main" id="{EDDA630A-02F7-3BE4-0A44-E21C3B852DD0}"/>
              </a:ext>
            </a:extLst>
          </p:cNvPr>
          <p:cNvSpPr/>
          <p:nvPr/>
        </p:nvSpPr>
        <p:spPr>
          <a:xfrm>
            <a:off x="822960" y="4663440"/>
            <a:ext cx="8229600" cy="365760"/>
          </a:xfrm>
          <a:prstGeom prst="rect">
            <a:avLst/>
          </a:prstGeom>
          <a:noFill/>
          <a:ln/>
        </p:spPr>
        <p:txBody>
          <a:bodyPr wrap="square" lIns="0" tIns="0" rIns="0" bIns="0" rtlCol="0" anchor="ctr"/>
          <a:lstStyle/>
          <a:p>
            <a:pPr marL="0" indent="0">
              <a:buNone/>
            </a:pPr>
            <a:endParaRPr lang="en-US" sz="1400" dirty="0"/>
          </a:p>
        </p:txBody>
      </p:sp>
      <p:pic>
        <p:nvPicPr>
          <p:cNvPr id="9" name="Image 0" descr="/home/claude/propfs/icon_store_white.png">
            <a:extLst>
              <a:ext uri="{FF2B5EF4-FFF2-40B4-BE49-F238E27FC236}">
                <a16:creationId xmlns:a16="http://schemas.microsoft.com/office/drawing/2014/main" id="{95CA610B-AD2D-A6AF-9C68-364607A1C083}"/>
              </a:ext>
            </a:extLst>
          </p:cNvPr>
          <p:cNvPicPr>
            <a:picLocks noChangeAspect="1"/>
          </p:cNvPicPr>
          <p:nvPr/>
        </p:nvPicPr>
        <p:blipFill>
          <a:blip r:embed="rId3"/>
          <a:stretch>
            <a:fillRect/>
          </a:stretch>
        </p:blipFill>
        <p:spPr>
          <a:xfrm>
            <a:off x="10149840" y="5257800"/>
            <a:ext cx="1188720" cy="1188720"/>
          </a:xfrm>
          <a:prstGeom prst="rect">
            <a:avLst/>
          </a:prstGeom>
        </p:spPr>
      </p:pic>
      <p:sp>
        <p:nvSpPr>
          <p:cNvPr id="11" name="Oval 10">
            <a:extLst>
              <a:ext uri="{FF2B5EF4-FFF2-40B4-BE49-F238E27FC236}">
                <a16:creationId xmlns:a16="http://schemas.microsoft.com/office/drawing/2014/main" id="{88DA292F-AEF9-9283-28A9-6DD1865F7B21}"/>
              </a:ext>
            </a:extLst>
          </p:cNvPr>
          <p:cNvSpPr/>
          <p:nvPr/>
        </p:nvSpPr>
        <p:spPr>
          <a:xfrm>
            <a:off x="9692640" y="580589"/>
            <a:ext cx="4460166" cy="91440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2800" b="1" dirty="0">
                <a:solidFill>
                  <a:srgbClr val="002060"/>
                </a:solidFill>
              </a:rPr>
              <a:t>DTC Webinar</a:t>
            </a:r>
          </a:p>
          <a:p>
            <a:pPr algn="ctr"/>
            <a:r>
              <a:rPr lang="en-IN" sz="2800" dirty="0"/>
              <a:t>3 </a:t>
            </a:r>
            <a:r>
              <a:rPr lang="en-IN" sz="2800" dirty="0" err="1"/>
              <a:t>Ssptember</a:t>
            </a:r>
            <a:r>
              <a:rPr lang="en-IN" sz="2800" dirty="0"/>
              <a:t> 2026</a:t>
            </a:r>
          </a:p>
        </p:txBody>
      </p:sp>
    </p:spTree>
    <p:extLst>
      <p:ext uri="{BB962C8B-B14F-4D97-AF65-F5344CB8AC3E}">
        <p14:creationId xmlns:p14="http://schemas.microsoft.com/office/powerpoint/2010/main" val="11345506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692640" y="-1371600"/>
            <a:ext cx="4572000" cy="4572000"/>
          </a:xfrm>
          <a:prstGeom prst="ellipse">
            <a:avLst/>
          </a:prstGeom>
          <a:solidFill>
            <a:srgbClr val="263275"/>
          </a:solidFill>
          <a:ln/>
        </p:spPr>
      </p:sp>
      <p:sp>
        <p:nvSpPr>
          <p:cNvPr id="3" name="Shape 1"/>
          <p:cNvSpPr/>
          <p:nvPr/>
        </p:nvSpPr>
        <p:spPr>
          <a:xfrm>
            <a:off x="10607040" y="4389120"/>
            <a:ext cx="2926080" cy="2926080"/>
          </a:xfrm>
          <a:prstGeom prst="ellipse">
            <a:avLst/>
          </a:prstGeom>
          <a:solidFill>
            <a:srgbClr val="263275"/>
          </a:solidFill>
          <a:ln/>
        </p:spPr>
      </p:sp>
      <p:sp>
        <p:nvSpPr>
          <p:cNvPr id="4" name="Text 2"/>
          <p:cNvSpPr/>
          <p:nvPr/>
        </p:nvSpPr>
        <p:spPr>
          <a:xfrm>
            <a:off x="822960" y="1874520"/>
            <a:ext cx="9144000" cy="457200"/>
          </a:xfrm>
          <a:prstGeom prst="rect">
            <a:avLst/>
          </a:prstGeom>
          <a:noFill/>
          <a:ln/>
        </p:spPr>
        <p:txBody>
          <a:bodyPr wrap="square" lIns="0" tIns="0" rIns="0" bIns="0" rtlCol="0" anchor="ctr"/>
          <a:lstStyle/>
          <a:p>
            <a:pPr marL="0" indent="0">
              <a:buNone/>
            </a:pPr>
            <a:r>
              <a:rPr lang="en-US" sz="1600" b="1" kern="0" spc="300" dirty="0">
                <a:solidFill>
                  <a:srgbClr val="002060"/>
                </a:solidFill>
                <a:latin typeface="Calibri" pitchFamily="34" charset="0"/>
                <a:ea typeface="Calibri" pitchFamily="34" charset="-122"/>
                <a:cs typeface="Calibri" pitchFamily="34" charset="-120"/>
              </a:rPr>
              <a:t>STANDARDS ON AUDITING</a:t>
            </a:r>
            <a:endParaRPr lang="en-US" sz="1600" dirty="0">
              <a:solidFill>
                <a:srgbClr val="002060"/>
              </a:solidFill>
            </a:endParaRPr>
          </a:p>
        </p:txBody>
      </p:sp>
      <p:sp>
        <p:nvSpPr>
          <p:cNvPr id="5" name="Text 3"/>
          <p:cNvSpPr/>
          <p:nvPr/>
        </p:nvSpPr>
        <p:spPr>
          <a:xfrm>
            <a:off x="777240" y="2240280"/>
            <a:ext cx="10515600" cy="1737360"/>
          </a:xfrm>
          <a:prstGeom prst="rect">
            <a:avLst/>
          </a:prstGeom>
          <a:noFill/>
          <a:ln/>
        </p:spPr>
        <p:txBody>
          <a:bodyPr wrap="square" lIns="0" tIns="0" rIns="0" bIns="0" rtlCol="0" anchor="ctr"/>
          <a:lstStyle/>
          <a:p>
            <a:pPr marL="0" indent="0">
              <a:lnSpc>
                <a:spcPct val="105000"/>
              </a:lnSpc>
              <a:buNone/>
            </a:pPr>
            <a:r>
              <a:rPr lang="en-US" sz="4000" b="1" dirty="0">
                <a:solidFill>
                  <a:srgbClr val="002060"/>
                </a:solidFill>
                <a:latin typeface="Cambria" pitchFamily="34" charset="0"/>
                <a:ea typeface="Cambria" pitchFamily="34" charset="-122"/>
                <a:cs typeface="Cambria" pitchFamily="34" charset="-120"/>
              </a:rPr>
              <a:t>Compliance with SAs while</a:t>
            </a:r>
            <a:endParaRPr lang="en-US" sz="4000" dirty="0">
              <a:solidFill>
                <a:srgbClr val="002060"/>
              </a:solidFill>
            </a:endParaRPr>
          </a:p>
          <a:p>
            <a:pPr marL="0" indent="0">
              <a:lnSpc>
                <a:spcPct val="105000"/>
              </a:lnSpc>
              <a:buNone/>
            </a:pPr>
            <a:r>
              <a:rPr lang="en-US" sz="4000" b="1" dirty="0">
                <a:solidFill>
                  <a:srgbClr val="002060"/>
                </a:solidFill>
                <a:latin typeface="Cambria" pitchFamily="34" charset="0"/>
                <a:ea typeface="Cambria" pitchFamily="34" charset="-122"/>
                <a:cs typeface="Cambria" pitchFamily="34" charset="-120"/>
              </a:rPr>
              <a:t>Conducting a Tax Audit</a:t>
            </a:r>
            <a:endParaRPr lang="en-US" sz="4000" dirty="0">
              <a:solidFill>
                <a:srgbClr val="002060"/>
              </a:solidFill>
            </a:endParaRPr>
          </a:p>
        </p:txBody>
      </p:sp>
      <p:sp>
        <p:nvSpPr>
          <p:cNvPr id="6" name="Text 4"/>
          <p:cNvSpPr/>
          <p:nvPr/>
        </p:nvSpPr>
        <p:spPr>
          <a:xfrm>
            <a:off x="822960" y="3794760"/>
            <a:ext cx="10058400" cy="548640"/>
          </a:xfrm>
          <a:prstGeom prst="rect">
            <a:avLst/>
          </a:prstGeom>
          <a:noFill/>
          <a:ln/>
        </p:spPr>
        <p:txBody>
          <a:bodyPr wrap="square" lIns="0" tIns="0" rIns="0" bIns="0" rtlCol="0" anchor="ctr"/>
          <a:lstStyle/>
          <a:p>
            <a:pPr marL="0" indent="0">
              <a:buNone/>
            </a:pPr>
            <a:r>
              <a:rPr lang="en-US" sz="1900" i="1" dirty="0">
                <a:solidFill>
                  <a:srgbClr val="002060"/>
                </a:solidFill>
                <a:latin typeface="Calibri" pitchFamily="34" charset="0"/>
                <a:ea typeface="Calibri" pitchFamily="34" charset="-122"/>
                <a:cs typeface="Calibri" pitchFamily="34" charset="-120"/>
              </a:rPr>
              <a:t>Appointment, Engagement, Documentation, Representation &amp; Reporting</a:t>
            </a:r>
            <a:endParaRPr lang="en-US" sz="1900" dirty="0">
              <a:solidFill>
                <a:srgbClr val="002060"/>
              </a:solidFill>
            </a:endParaRPr>
          </a:p>
        </p:txBody>
      </p:sp>
      <p:sp>
        <p:nvSpPr>
          <p:cNvPr id="7" name="Shape 5"/>
          <p:cNvSpPr/>
          <p:nvPr/>
        </p:nvSpPr>
        <p:spPr>
          <a:xfrm>
            <a:off x="822960" y="4480560"/>
            <a:ext cx="2011680" cy="0"/>
          </a:xfrm>
          <a:prstGeom prst="line">
            <a:avLst/>
          </a:prstGeom>
          <a:noFill/>
          <a:ln w="25400">
            <a:solidFill>
              <a:srgbClr val="C79A3B"/>
            </a:solidFill>
            <a:prstDash val="solid"/>
          </a:ln>
        </p:spPr>
      </p:sp>
      <p:sp>
        <p:nvSpPr>
          <p:cNvPr id="8" name="Text 6"/>
          <p:cNvSpPr/>
          <p:nvPr/>
        </p:nvSpPr>
        <p:spPr>
          <a:xfrm>
            <a:off x="822960" y="4663440"/>
            <a:ext cx="8229600" cy="365760"/>
          </a:xfrm>
          <a:prstGeom prst="rect">
            <a:avLst/>
          </a:prstGeom>
          <a:noFill/>
          <a:ln/>
        </p:spPr>
        <p:txBody>
          <a:bodyPr wrap="square" lIns="0" tIns="0" rIns="0" bIns="0" rtlCol="0" anchor="ctr"/>
          <a:lstStyle/>
          <a:p>
            <a:pPr marL="0" indent="0">
              <a:buNone/>
            </a:pPr>
            <a:r>
              <a:rPr lang="en-US" sz="1400" dirty="0">
                <a:solidFill>
                  <a:srgbClr val="002060"/>
                </a:solidFill>
                <a:latin typeface="Calibri" pitchFamily="34" charset="0"/>
                <a:ea typeface="Calibri" pitchFamily="34" charset="-122"/>
                <a:cs typeface="Calibri" pitchFamily="34" charset="-120"/>
              </a:rPr>
              <a:t>For Chartered Accountants &amp; Audit Teams</a:t>
            </a:r>
            <a:endParaRPr lang="en-US" sz="1400" dirty="0">
              <a:solidFill>
                <a:srgbClr val="002060"/>
              </a:solidFill>
            </a:endParaRPr>
          </a:p>
        </p:txBody>
      </p:sp>
      <p:pic>
        <p:nvPicPr>
          <p:cNvPr id="9" name="Image 0" descr="/home/claude/sacompliance/icon_clipboardcheck_white.png"/>
          <p:cNvPicPr>
            <a:picLocks noChangeAspect="1"/>
          </p:cNvPicPr>
          <p:nvPr/>
        </p:nvPicPr>
        <p:blipFill>
          <a:blip r:embed="rId3"/>
          <a:stretch>
            <a:fillRect/>
          </a:stretch>
        </p:blipFill>
        <p:spPr>
          <a:xfrm>
            <a:off x="10149840" y="5257800"/>
            <a:ext cx="1188720" cy="11887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002060"/>
                </a:solidFill>
                <a:latin typeface="Calibri" pitchFamily="34" charset="0"/>
                <a:ea typeface="Calibri" pitchFamily="34" charset="-122"/>
                <a:cs typeface="Calibri" pitchFamily="34" charset="-120"/>
              </a:rPr>
              <a:t>WHY IT MATTERS</a:t>
            </a:r>
            <a:endParaRPr lang="en-US" sz="2800" dirty="0">
              <a:solidFill>
                <a:srgbClr val="002060"/>
              </a:solidFill>
            </a:endParaRPr>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200" b="1" dirty="0">
                <a:latin typeface="Cambria" pitchFamily="34" charset="0"/>
                <a:ea typeface="Cambria" pitchFamily="34" charset="-122"/>
                <a:cs typeface="Cambria" pitchFamily="34" charset="-120"/>
              </a:rPr>
              <a:t>SA Compliance at a Glance</a:t>
            </a:r>
            <a:endParaRPr lang="en-US" sz="3200" dirty="0"/>
          </a:p>
        </p:txBody>
      </p:sp>
      <p:sp>
        <p:nvSpPr>
          <p:cNvPr id="4" name="Shape 2"/>
          <p:cNvSpPr/>
          <p:nvPr/>
        </p:nvSpPr>
        <p:spPr>
          <a:xfrm>
            <a:off x="548640" y="1737360"/>
            <a:ext cx="2697480" cy="3566160"/>
          </a:xfrm>
          <a:prstGeom prst="roundRect">
            <a:avLst>
              <a:gd name="adj" fmla="val 4068"/>
            </a:avLst>
          </a:prstGeom>
          <a:solidFill>
            <a:srgbClr val="263275"/>
          </a:solidFill>
          <a:ln/>
        </p:spPr>
      </p:sp>
      <p:pic>
        <p:nvPicPr>
          <p:cNvPr id="5" name="Image 0" descr="/home/claude/sacompliance/icon_filesignature_white.png"/>
          <p:cNvPicPr>
            <a:picLocks noChangeAspect="1"/>
          </p:cNvPicPr>
          <p:nvPr/>
        </p:nvPicPr>
        <p:blipFill>
          <a:blip r:embed="rId3"/>
          <a:stretch>
            <a:fillRect/>
          </a:stretch>
        </p:blipFill>
        <p:spPr>
          <a:xfrm>
            <a:off x="777240" y="2011680"/>
            <a:ext cx="502920" cy="502920"/>
          </a:xfrm>
          <a:prstGeom prst="rect">
            <a:avLst/>
          </a:prstGeom>
        </p:spPr>
      </p:pic>
      <p:sp>
        <p:nvSpPr>
          <p:cNvPr id="6" name="Text 3"/>
          <p:cNvSpPr/>
          <p:nvPr/>
        </p:nvSpPr>
        <p:spPr>
          <a:xfrm>
            <a:off x="777240" y="2697480"/>
            <a:ext cx="2240280" cy="822960"/>
          </a:xfrm>
          <a:prstGeom prst="rect">
            <a:avLst/>
          </a:prstGeom>
          <a:noFill/>
          <a:ln/>
        </p:spPr>
        <p:txBody>
          <a:bodyPr wrap="square" lIns="0" tIns="0" rIns="0" bIns="0" rtlCol="0" anchor="ctr"/>
          <a:lstStyle/>
          <a:p>
            <a:pPr marL="0" indent="0">
              <a:buNone/>
            </a:pPr>
            <a:r>
              <a:rPr lang="en-US" sz="2600" b="1" dirty="0">
                <a:solidFill>
                  <a:srgbClr val="C79A3B"/>
                </a:solidFill>
                <a:latin typeface="Cambria" pitchFamily="34" charset="0"/>
                <a:ea typeface="Cambria" pitchFamily="34" charset="-122"/>
                <a:cs typeface="Cambria" pitchFamily="34" charset="-120"/>
              </a:rPr>
              <a:t>SA 210</a:t>
            </a:r>
            <a:endParaRPr lang="en-US" sz="2600" dirty="0"/>
          </a:p>
        </p:txBody>
      </p:sp>
      <p:sp>
        <p:nvSpPr>
          <p:cNvPr id="7" name="Text 4"/>
          <p:cNvSpPr/>
          <p:nvPr/>
        </p:nvSpPr>
        <p:spPr>
          <a:xfrm>
            <a:off x="77724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Engagement Terms</a:t>
            </a:r>
            <a:endParaRPr lang="en-US" sz="1400" dirty="0"/>
          </a:p>
        </p:txBody>
      </p:sp>
      <p:sp>
        <p:nvSpPr>
          <p:cNvPr id="8" name="Text 5"/>
          <p:cNvSpPr/>
          <p:nvPr/>
        </p:nvSpPr>
        <p:spPr>
          <a:xfrm>
            <a:off x="777240" y="4114800"/>
            <a:ext cx="2240280" cy="1143000"/>
          </a:xfrm>
          <a:prstGeom prst="rect">
            <a:avLst/>
          </a:prstGeom>
          <a:noFill/>
          <a:ln/>
        </p:spPr>
        <p:txBody>
          <a:bodyPr wrap="square" lIns="0" tIns="0" rIns="0" bIns="0" rtlCol="0" anchor="ctr"/>
          <a:lstStyle/>
          <a:p>
            <a:pPr marL="0" indent="0">
              <a:lnSpc>
                <a:spcPct val="115000"/>
              </a:lnSpc>
              <a:buNone/>
            </a:pPr>
            <a:r>
              <a:rPr lang="en-US" sz="1050" dirty="0">
                <a:solidFill>
                  <a:srgbClr val="CADCFC"/>
                </a:solidFill>
                <a:latin typeface="Calibri" pitchFamily="34" charset="0"/>
                <a:ea typeface="Calibri" pitchFamily="34" charset="-122"/>
                <a:cs typeface="Calibri" pitchFamily="34" charset="-120"/>
              </a:rPr>
              <a:t>Agreeing the terms of the tax audit engagement</a:t>
            </a:r>
            <a:endParaRPr lang="en-US" sz="1050" dirty="0"/>
          </a:p>
        </p:txBody>
      </p:sp>
      <p:sp>
        <p:nvSpPr>
          <p:cNvPr id="9" name="Shape 6"/>
          <p:cNvSpPr/>
          <p:nvPr/>
        </p:nvSpPr>
        <p:spPr>
          <a:xfrm>
            <a:off x="3429000" y="1737360"/>
            <a:ext cx="2697480" cy="3566160"/>
          </a:xfrm>
          <a:prstGeom prst="roundRect">
            <a:avLst>
              <a:gd name="adj" fmla="val 4068"/>
            </a:avLst>
          </a:prstGeom>
          <a:solidFill>
            <a:srgbClr val="263275"/>
          </a:solidFill>
          <a:ln/>
        </p:spPr>
      </p:sp>
      <p:pic>
        <p:nvPicPr>
          <p:cNvPr id="10" name="Image 1" descr="/home/claude/sacompliance/icon_archive_white.png"/>
          <p:cNvPicPr>
            <a:picLocks noChangeAspect="1"/>
          </p:cNvPicPr>
          <p:nvPr/>
        </p:nvPicPr>
        <p:blipFill>
          <a:blip r:embed="rId4"/>
          <a:stretch>
            <a:fillRect/>
          </a:stretch>
        </p:blipFill>
        <p:spPr>
          <a:xfrm>
            <a:off x="3657600" y="2011680"/>
            <a:ext cx="502920" cy="502920"/>
          </a:xfrm>
          <a:prstGeom prst="rect">
            <a:avLst/>
          </a:prstGeom>
        </p:spPr>
      </p:pic>
      <p:sp>
        <p:nvSpPr>
          <p:cNvPr id="11" name="Text 7"/>
          <p:cNvSpPr/>
          <p:nvPr/>
        </p:nvSpPr>
        <p:spPr>
          <a:xfrm>
            <a:off x="3657600" y="2697480"/>
            <a:ext cx="2240280" cy="822960"/>
          </a:xfrm>
          <a:prstGeom prst="rect">
            <a:avLst/>
          </a:prstGeom>
          <a:noFill/>
          <a:ln/>
        </p:spPr>
        <p:txBody>
          <a:bodyPr wrap="square" lIns="0" tIns="0" rIns="0" bIns="0" rtlCol="0" anchor="ctr"/>
          <a:lstStyle/>
          <a:p>
            <a:pPr marL="0" indent="0">
              <a:buNone/>
            </a:pPr>
            <a:r>
              <a:rPr lang="en-US" sz="2600" b="1" dirty="0">
                <a:solidFill>
                  <a:srgbClr val="C79A3B"/>
                </a:solidFill>
                <a:latin typeface="Cambria" pitchFamily="34" charset="0"/>
                <a:ea typeface="Cambria" pitchFamily="34" charset="-122"/>
                <a:cs typeface="Cambria" pitchFamily="34" charset="-120"/>
              </a:rPr>
              <a:t>SA 230</a:t>
            </a:r>
            <a:endParaRPr lang="en-US" sz="2600" dirty="0"/>
          </a:p>
        </p:txBody>
      </p:sp>
      <p:sp>
        <p:nvSpPr>
          <p:cNvPr id="12" name="Text 8"/>
          <p:cNvSpPr/>
          <p:nvPr/>
        </p:nvSpPr>
        <p:spPr>
          <a:xfrm>
            <a:off x="365760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Documentation</a:t>
            </a:r>
            <a:endParaRPr lang="en-US" sz="1400" dirty="0"/>
          </a:p>
        </p:txBody>
      </p:sp>
      <p:sp>
        <p:nvSpPr>
          <p:cNvPr id="13" name="Text 9"/>
          <p:cNvSpPr/>
          <p:nvPr/>
        </p:nvSpPr>
        <p:spPr>
          <a:xfrm>
            <a:off x="3657600" y="4114800"/>
            <a:ext cx="2240280" cy="1143000"/>
          </a:xfrm>
          <a:prstGeom prst="rect">
            <a:avLst/>
          </a:prstGeom>
          <a:noFill/>
          <a:ln/>
        </p:spPr>
        <p:txBody>
          <a:bodyPr wrap="square" lIns="0" tIns="0" rIns="0" bIns="0" rtlCol="0" anchor="ctr"/>
          <a:lstStyle/>
          <a:p>
            <a:pPr marL="0" indent="0">
              <a:lnSpc>
                <a:spcPct val="115000"/>
              </a:lnSpc>
              <a:buNone/>
            </a:pPr>
            <a:r>
              <a:rPr lang="en-US" sz="1050" dirty="0">
                <a:solidFill>
                  <a:srgbClr val="CADCFC"/>
                </a:solidFill>
                <a:latin typeface="Calibri" pitchFamily="34" charset="0"/>
                <a:ea typeface="Calibri" pitchFamily="34" charset="-122"/>
                <a:cs typeface="Calibri" pitchFamily="34" charset="-120"/>
              </a:rPr>
              <a:t>Evidencing the work performed &amp; conclusions reached</a:t>
            </a:r>
            <a:endParaRPr lang="en-US" sz="1050" dirty="0"/>
          </a:p>
        </p:txBody>
      </p:sp>
      <p:sp>
        <p:nvSpPr>
          <p:cNvPr id="14" name="Shape 10"/>
          <p:cNvSpPr/>
          <p:nvPr/>
        </p:nvSpPr>
        <p:spPr>
          <a:xfrm>
            <a:off x="6309360" y="1737360"/>
            <a:ext cx="2697480" cy="3566160"/>
          </a:xfrm>
          <a:prstGeom prst="roundRect">
            <a:avLst>
              <a:gd name="adj" fmla="val 4068"/>
            </a:avLst>
          </a:prstGeom>
          <a:solidFill>
            <a:srgbClr val="263275"/>
          </a:solidFill>
          <a:ln/>
        </p:spPr>
      </p:sp>
      <p:pic>
        <p:nvPicPr>
          <p:cNvPr id="15" name="Image 2" descr="/home/claude/sacompliance/icon_usercheck_white.png"/>
          <p:cNvPicPr>
            <a:picLocks noChangeAspect="1"/>
          </p:cNvPicPr>
          <p:nvPr/>
        </p:nvPicPr>
        <p:blipFill>
          <a:blip r:embed="rId5"/>
          <a:stretch>
            <a:fillRect/>
          </a:stretch>
        </p:blipFill>
        <p:spPr>
          <a:xfrm>
            <a:off x="6537960" y="2011680"/>
            <a:ext cx="502920" cy="502920"/>
          </a:xfrm>
          <a:prstGeom prst="rect">
            <a:avLst/>
          </a:prstGeom>
        </p:spPr>
      </p:pic>
      <p:sp>
        <p:nvSpPr>
          <p:cNvPr id="16" name="Text 11"/>
          <p:cNvSpPr/>
          <p:nvPr/>
        </p:nvSpPr>
        <p:spPr>
          <a:xfrm>
            <a:off x="6537960" y="2697480"/>
            <a:ext cx="2240280" cy="822960"/>
          </a:xfrm>
          <a:prstGeom prst="rect">
            <a:avLst/>
          </a:prstGeom>
          <a:noFill/>
          <a:ln/>
        </p:spPr>
        <p:txBody>
          <a:bodyPr wrap="square" lIns="0" tIns="0" rIns="0" bIns="0" rtlCol="0" anchor="ctr"/>
          <a:lstStyle/>
          <a:p>
            <a:pPr marL="0" indent="0">
              <a:buNone/>
            </a:pPr>
            <a:r>
              <a:rPr lang="en-US" sz="2600" b="1" dirty="0">
                <a:solidFill>
                  <a:srgbClr val="C79A3B"/>
                </a:solidFill>
                <a:latin typeface="Cambria" pitchFamily="34" charset="0"/>
                <a:ea typeface="Cambria" pitchFamily="34" charset="-122"/>
                <a:cs typeface="Cambria" pitchFamily="34" charset="-120"/>
              </a:rPr>
              <a:t>SA 580</a:t>
            </a:r>
            <a:endParaRPr lang="en-US" sz="2600" dirty="0"/>
          </a:p>
        </p:txBody>
      </p:sp>
      <p:sp>
        <p:nvSpPr>
          <p:cNvPr id="17" name="Text 12"/>
          <p:cNvSpPr/>
          <p:nvPr/>
        </p:nvSpPr>
        <p:spPr>
          <a:xfrm>
            <a:off x="653796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Representations</a:t>
            </a:r>
            <a:endParaRPr lang="en-US" sz="1400" dirty="0"/>
          </a:p>
        </p:txBody>
      </p:sp>
      <p:sp>
        <p:nvSpPr>
          <p:cNvPr id="18" name="Text 13"/>
          <p:cNvSpPr/>
          <p:nvPr/>
        </p:nvSpPr>
        <p:spPr>
          <a:xfrm>
            <a:off x="6537960" y="4114800"/>
            <a:ext cx="2240280" cy="1143000"/>
          </a:xfrm>
          <a:prstGeom prst="rect">
            <a:avLst/>
          </a:prstGeom>
          <a:noFill/>
          <a:ln/>
        </p:spPr>
        <p:txBody>
          <a:bodyPr wrap="square" lIns="0" tIns="0" rIns="0" bIns="0" rtlCol="0" anchor="ctr"/>
          <a:lstStyle/>
          <a:p>
            <a:pPr marL="0" indent="0">
              <a:lnSpc>
                <a:spcPct val="115000"/>
              </a:lnSpc>
              <a:buNone/>
            </a:pPr>
            <a:r>
              <a:rPr lang="en-US" sz="1050" dirty="0">
                <a:solidFill>
                  <a:srgbClr val="CADCFC"/>
                </a:solidFill>
                <a:latin typeface="Calibri" pitchFamily="34" charset="0"/>
                <a:ea typeface="Calibri" pitchFamily="34" charset="-122"/>
                <a:cs typeface="Calibri" pitchFamily="34" charset="-120"/>
              </a:rPr>
              <a:t>Written confirmations obtained from management</a:t>
            </a:r>
            <a:endParaRPr lang="en-US" sz="1050" dirty="0"/>
          </a:p>
        </p:txBody>
      </p:sp>
      <p:sp>
        <p:nvSpPr>
          <p:cNvPr id="19" name="Shape 14"/>
          <p:cNvSpPr/>
          <p:nvPr/>
        </p:nvSpPr>
        <p:spPr>
          <a:xfrm>
            <a:off x="9189720" y="1737360"/>
            <a:ext cx="2697480" cy="3566160"/>
          </a:xfrm>
          <a:prstGeom prst="roundRect">
            <a:avLst>
              <a:gd name="adj" fmla="val 4068"/>
            </a:avLst>
          </a:prstGeom>
          <a:solidFill>
            <a:srgbClr val="263275"/>
          </a:solidFill>
          <a:ln/>
        </p:spPr>
      </p:sp>
      <p:pic>
        <p:nvPicPr>
          <p:cNvPr id="20" name="Image 3" descr="/home/claude/sacompliance/icon_stamp_white.png"/>
          <p:cNvPicPr>
            <a:picLocks noChangeAspect="1"/>
          </p:cNvPicPr>
          <p:nvPr/>
        </p:nvPicPr>
        <p:blipFill>
          <a:blip r:embed="rId6"/>
          <a:stretch>
            <a:fillRect/>
          </a:stretch>
        </p:blipFill>
        <p:spPr>
          <a:xfrm>
            <a:off x="9418320" y="2011680"/>
            <a:ext cx="502920" cy="502920"/>
          </a:xfrm>
          <a:prstGeom prst="rect">
            <a:avLst/>
          </a:prstGeom>
        </p:spPr>
      </p:pic>
      <p:sp>
        <p:nvSpPr>
          <p:cNvPr id="21" name="Text 15"/>
          <p:cNvSpPr/>
          <p:nvPr/>
        </p:nvSpPr>
        <p:spPr>
          <a:xfrm>
            <a:off x="9418320" y="2697480"/>
            <a:ext cx="2240280" cy="822960"/>
          </a:xfrm>
          <a:prstGeom prst="rect">
            <a:avLst/>
          </a:prstGeom>
          <a:noFill/>
          <a:ln/>
        </p:spPr>
        <p:txBody>
          <a:bodyPr wrap="square" lIns="0" tIns="0" rIns="0" bIns="0" rtlCol="0" anchor="ctr"/>
          <a:lstStyle/>
          <a:p>
            <a:pPr marL="0" indent="0">
              <a:buNone/>
            </a:pPr>
            <a:r>
              <a:rPr lang="en-US" sz="2600" b="1" dirty="0">
                <a:solidFill>
                  <a:srgbClr val="C79A3B"/>
                </a:solidFill>
                <a:latin typeface="Cambria" pitchFamily="34" charset="0"/>
                <a:ea typeface="Cambria" pitchFamily="34" charset="-122"/>
                <a:cs typeface="Cambria" pitchFamily="34" charset="-120"/>
              </a:rPr>
              <a:t>SA 700</a:t>
            </a:r>
            <a:endParaRPr lang="en-US" sz="2600" dirty="0"/>
          </a:p>
        </p:txBody>
      </p:sp>
      <p:sp>
        <p:nvSpPr>
          <p:cNvPr id="22" name="Text 16"/>
          <p:cNvSpPr/>
          <p:nvPr/>
        </p:nvSpPr>
        <p:spPr>
          <a:xfrm>
            <a:off x="941832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Forming an Opinion</a:t>
            </a:r>
            <a:endParaRPr lang="en-US" sz="1400" dirty="0"/>
          </a:p>
        </p:txBody>
      </p:sp>
      <p:sp>
        <p:nvSpPr>
          <p:cNvPr id="23" name="Text 17"/>
          <p:cNvSpPr/>
          <p:nvPr/>
        </p:nvSpPr>
        <p:spPr>
          <a:xfrm>
            <a:off x="9418320" y="4114800"/>
            <a:ext cx="2240280" cy="1143000"/>
          </a:xfrm>
          <a:prstGeom prst="rect">
            <a:avLst/>
          </a:prstGeom>
          <a:noFill/>
          <a:ln/>
        </p:spPr>
        <p:txBody>
          <a:bodyPr wrap="square" lIns="0" tIns="0" rIns="0" bIns="0" rtlCol="0" anchor="ctr"/>
          <a:lstStyle/>
          <a:p>
            <a:pPr marL="0" indent="0">
              <a:lnSpc>
                <a:spcPct val="115000"/>
              </a:lnSpc>
              <a:buNone/>
            </a:pPr>
            <a:r>
              <a:rPr lang="en-US" sz="1050" dirty="0">
                <a:solidFill>
                  <a:srgbClr val="CADCFC"/>
                </a:solidFill>
                <a:latin typeface="Calibri" pitchFamily="34" charset="0"/>
                <a:ea typeface="Calibri" pitchFamily="34" charset="-122"/>
                <a:cs typeface="Calibri" pitchFamily="34" charset="-120"/>
              </a:rPr>
              <a:t>Principles underlying the auditor's report</a:t>
            </a:r>
            <a:endParaRPr lang="en-US" sz="1050" dirty="0"/>
          </a:p>
        </p:txBody>
      </p:sp>
      <p:sp>
        <p:nvSpPr>
          <p:cNvPr id="24" name="Text 1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CADCFC"/>
                </a:solidFill>
                <a:latin typeface="Calibri" pitchFamily="34" charset="0"/>
                <a:ea typeface="Calibri" pitchFamily="34" charset="-122"/>
                <a:cs typeface="Calibri" pitchFamily="34" charset="-120"/>
              </a:rPr>
              <a:t>SA Compliance in Tax Audit</a:t>
            </a:r>
            <a:endParaRPr lang="en-US" sz="900" dirty="0"/>
          </a:p>
        </p:txBody>
      </p:sp>
      <p:sp>
        <p:nvSpPr>
          <p:cNvPr id="25" name="Text 1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2</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400" b="1" kern="0" spc="200" dirty="0">
                <a:solidFill>
                  <a:srgbClr val="C79A3B"/>
                </a:solidFill>
                <a:latin typeface="Calibri" pitchFamily="34" charset="0"/>
                <a:ea typeface="Calibri" pitchFamily="34" charset="-122"/>
                <a:cs typeface="Calibri" pitchFamily="34" charset="-120"/>
              </a:rPr>
              <a:t>THE FOUNDATION</a:t>
            </a:r>
            <a:endParaRPr lang="en-US" sz="24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Why Standards on Auditing Apply to Tax Audit</a:t>
            </a:r>
            <a:endParaRPr lang="en-US" sz="3200" dirty="0"/>
          </a:p>
        </p:txBody>
      </p:sp>
      <p:sp>
        <p:nvSpPr>
          <p:cNvPr id="4" name="Text 2"/>
          <p:cNvSpPr/>
          <p:nvPr/>
        </p:nvSpPr>
        <p:spPr>
          <a:xfrm>
            <a:off x="548640" y="1371600"/>
            <a:ext cx="10789920" cy="548640"/>
          </a:xfrm>
          <a:prstGeom prst="rect">
            <a:avLst/>
          </a:prstGeom>
          <a:noFill/>
          <a:ln/>
        </p:spPr>
        <p:txBody>
          <a:bodyPr wrap="square" lIns="0" tIns="0" rIns="0" bIns="0" rtlCol="0" anchor="ctr"/>
          <a:lstStyle/>
          <a:p>
            <a:pPr marL="0" indent="0">
              <a:lnSpc>
                <a:spcPct val="120000"/>
              </a:lnSpc>
              <a:buNone/>
            </a:pPr>
            <a:r>
              <a:rPr lang="en-US" sz="1350" dirty="0">
                <a:solidFill>
                  <a:srgbClr val="5B6584"/>
                </a:solidFill>
                <a:latin typeface="Calibri" pitchFamily="34" charset="0"/>
                <a:ea typeface="Calibri" pitchFamily="34" charset="-122"/>
                <a:cs typeface="Calibri" pitchFamily="34" charset="-120"/>
              </a:rPr>
              <a:t>A tax audit under Section 44AB is an assurance engagement performed by a Chartered Accountant in their professional capacity — ICAI's Guidance Note on Tax Audit requires SAs to be followed to the extent relevant.</a:t>
            </a:r>
            <a:endParaRPr lang="en-US" sz="1350" dirty="0"/>
          </a:p>
        </p:txBody>
      </p:sp>
      <p:sp>
        <p:nvSpPr>
          <p:cNvPr id="5" name="Shape 3"/>
          <p:cNvSpPr/>
          <p:nvPr/>
        </p:nvSpPr>
        <p:spPr>
          <a:xfrm>
            <a:off x="548640" y="2103120"/>
            <a:ext cx="5349240" cy="1920240"/>
          </a:xfrm>
          <a:prstGeom prst="roundRect">
            <a:avLst>
              <a:gd name="adj" fmla="val 4762"/>
            </a:avLst>
          </a:prstGeom>
          <a:solidFill>
            <a:srgbClr val="F4F6FB"/>
          </a:solidFill>
          <a:ln/>
        </p:spPr>
      </p:sp>
      <p:pic>
        <p:nvPicPr>
          <p:cNvPr id="6" name="Image 0" descr="/home/claude/sacompliance/icon_gavel_navy.png"/>
          <p:cNvPicPr>
            <a:picLocks noChangeAspect="1"/>
          </p:cNvPicPr>
          <p:nvPr/>
        </p:nvPicPr>
        <p:blipFill>
          <a:blip r:embed="rId3"/>
          <a:stretch>
            <a:fillRect/>
          </a:stretch>
        </p:blipFill>
        <p:spPr>
          <a:xfrm>
            <a:off x="777240" y="2331720"/>
            <a:ext cx="411480" cy="411480"/>
          </a:xfrm>
          <a:prstGeom prst="rect">
            <a:avLst/>
          </a:prstGeom>
        </p:spPr>
      </p:pic>
      <p:sp>
        <p:nvSpPr>
          <p:cNvPr id="7" name="Text 4"/>
          <p:cNvSpPr/>
          <p:nvPr/>
        </p:nvSpPr>
        <p:spPr>
          <a:xfrm>
            <a:off x="1371600" y="2286000"/>
            <a:ext cx="4343400" cy="502920"/>
          </a:xfrm>
          <a:prstGeom prst="rect">
            <a:avLst/>
          </a:prstGeom>
          <a:noFill/>
          <a:ln/>
        </p:spPr>
        <p:txBody>
          <a:bodyPr wrap="square" lIns="0" tIns="0" rIns="0" bIns="0" rtlCol="0" anchor="t"/>
          <a:lstStyle/>
          <a:p>
            <a:pPr marL="0" indent="0">
              <a:lnSpc>
                <a:spcPct val="110000"/>
              </a:lnSpc>
              <a:buNone/>
            </a:pPr>
            <a:r>
              <a:rPr lang="en-US" sz="1350" b="1" dirty="0">
                <a:solidFill>
                  <a:srgbClr val="1E2761"/>
                </a:solidFill>
                <a:latin typeface="Calibri" pitchFamily="34" charset="0"/>
                <a:ea typeface="Calibri" pitchFamily="34" charset="-122"/>
                <a:cs typeface="Calibri" pitchFamily="34" charset="-120"/>
              </a:rPr>
              <a:t>ICAI Guidance Note on Tax Audit</a:t>
            </a:r>
            <a:endParaRPr lang="en-US" sz="1350" dirty="0"/>
          </a:p>
        </p:txBody>
      </p:sp>
      <p:sp>
        <p:nvSpPr>
          <p:cNvPr id="8" name="Text 5"/>
          <p:cNvSpPr/>
          <p:nvPr/>
        </p:nvSpPr>
        <p:spPr>
          <a:xfrm>
            <a:off x="777240" y="2880360"/>
            <a:ext cx="4892040" cy="10515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Explicitly states that the tax auditor should comply with the SAs, as far as applicable, in conducting the audit.</a:t>
            </a:r>
            <a:endParaRPr lang="en-US" sz="1100" dirty="0"/>
          </a:p>
        </p:txBody>
      </p:sp>
      <p:sp>
        <p:nvSpPr>
          <p:cNvPr id="9" name="Shape 6"/>
          <p:cNvSpPr/>
          <p:nvPr/>
        </p:nvSpPr>
        <p:spPr>
          <a:xfrm>
            <a:off x="6080760" y="2103120"/>
            <a:ext cx="5349240" cy="1920240"/>
          </a:xfrm>
          <a:prstGeom prst="roundRect">
            <a:avLst>
              <a:gd name="adj" fmla="val 4762"/>
            </a:avLst>
          </a:prstGeom>
          <a:solidFill>
            <a:srgbClr val="F4F6FB"/>
          </a:solidFill>
          <a:ln/>
        </p:spPr>
      </p:sp>
      <p:pic>
        <p:nvPicPr>
          <p:cNvPr id="10" name="Image 1" descr="/home/claude/sacompliance/icon_balance_navy.png"/>
          <p:cNvPicPr>
            <a:picLocks noChangeAspect="1"/>
          </p:cNvPicPr>
          <p:nvPr/>
        </p:nvPicPr>
        <p:blipFill>
          <a:blip r:embed="rId4"/>
          <a:stretch>
            <a:fillRect/>
          </a:stretch>
        </p:blipFill>
        <p:spPr>
          <a:xfrm>
            <a:off x="6309360" y="2331720"/>
            <a:ext cx="411480" cy="411480"/>
          </a:xfrm>
          <a:prstGeom prst="rect">
            <a:avLst/>
          </a:prstGeom>
        </p:spPr>
      </p:pic>
      <p:sp>
        <p:nvSpPr>
          <p:cNvPr id="11" name="Text 7"/>
          <p:cNvSpPr/>
          <p:nvPr/>
        </p:nvSpPr>
        <p:spPr>
          <a:xfrm>
            <a:off x="6903720" y="2286000"/>
            <a:ext cx="4343400" cy="502920"/>
          </a:xfrm>
          <a:prstGeom prst="rect">
            <a:avLst/>
          </a:prstGeom>
          <a:noFill/>
          <a:ln/>
        </p:spPr>
        <p:txBody>
          <a:bodyPr wrap="square" lIns="0" tIns="0" rIns="0" bIns="0" rtlCol="0" anchor="t"/>
          <a:lstStyle/>
          <a:p>
            <a:pPr marL="0" indent="0">
              <a:lnSpc>
                <a:spcPct val="110000"/>
              </a:lnSpc>
              <a:buNone/>
            </a:pPr>
            <a:r>
              <a:rPr lang="en-US" sz="1350" b="1" dirty="0">
                <a:solidFill>
                  <a:srgbClr val="1E2761"/>
                </a:solidFill>
                <a:latin typeface="Calibri" pitchFamily="34" charset="0"/>
                <a:ea typeface="Calibri" pitchFamily="34" charset="-122"/>
                <a:cs typeface="Calibri" pitchFamily="34" charset="-120"/>
              </a:rPr>
              <a:t>Professional Attestation Function</a:t>
            </a:r>
            <a:endParaRPr lang="en-US" sz="1350" dirty="0"/>
          </a:p>
        </p:txBody>
      </p:sp>
      <p:sp>
        <p:nvSpPr>
          <p:cNvPr id="12" name="Text 8"/>
          <p:cNvSpPr/>
          <p:nvPr/>
        </p:nvSpPr>
        <p:spPr>
          <a:xfrm>
            <a:off x="6309360" y="2880360"/>
            <a:ext cx="4892040" cy="10515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Form 3CB requires the auditor to express an opinion on true &amp; fair view — the essence of an assurance engagement.</a:t>
            </a:r>
            <a:endParaRPr lang="en-US" sz="1100" dirty="0"/>
          </a:p>
        </p:txBody>
      </p:sp>
      <p:sp>
        <p:nvSpPr>
          <p:cNvPr id="13" name="Shape 9"/>
          <p:cNvSpPr/>
          <p:nvPr/>
        </p:nvSpPr>
        <p:spPr>
          <a:xfrm>
            <a:off x="548640" y="4160520"/>
            <a:ext cx="5349240" cy="1920240"/>
          </a:xfrm>
          <a:prstGeom prst="roundRect">
            <a:avLst>
              <a:gd name="adj" fmla="val 4762"/>
            </a:avLst>
          </a:prstGeom>
          <a:solidFill>
            <a:srgbClr val="F4F6FB"/>
          </a:solidFill>
          <a:ln/>
        </p:spPr>
      </p:sp>
      <p:pic>
        <p:nvPicPr>
          <p:cNvPr id="14" name="Image 2" descr="/home/claude/sacompliance/icon_usershield_navy.png"/>
          <p:cNvPicPr>
            <a:picLocks noChangeAspect="1"/>
          </p:cNvPicPr>
          <p:nvPr/>
        </p:nvPicPr>
        <p:blipFill>
          <a:blip r:embed="rId5"/>
          <a:stretch>
            <a:fillRect/>
          </a:stretch>
        </p:blipFill>
        <p:spPr>
          <a:xfrm>
            <a:off x="777240" y="4389120"/>
            <a:ext cx="411480" cy="411480"/>
          </a:xfrm>
          <a:prstGeom prst="rect">
            <a:avLst/>
          </a:prstGeom>
        </p:spPr>
      </p:pic>
      <p:sp>
        <p:nvSpPr>
          <p:cNvPr id="15" name="Text 10"/>
          <p:cNvSpPr/>
          <p:nvPr/>
        </p:nvSpPr>
        <p:spPr>
          <a:xfrm>
            <a:off x="1371600" y="4343400"/>
            <a:ext cx="4343400" cy="502920"/>
          </a:xfrm>
          <a:prstGeom prst="rect">
            <a:avLst/>
          </a:prstGeom>
          <a:noFill/>
          <a:ln/>
        </p:spPr>
        <p:txBody>
          <a:bodyPr wrap="square" lIns="0" tIns="0" rIns="0" bIns="0" rtlCol="0" anchor="t"/>
          <a:lstStyle/>
          <a:p>
            <a:pPr marL="0" indent="0">
              <a:lnSpc>
                <a:spcPct val="110000"/>
              </a:lnSpc>
              <a:buNone/>
            </a:pPr>
            <a:r>
              <a:rPr lang="en-US" sz="1350" b="1" dirty="0">
                <a:solidFill>
                  <a:srgbClr val="1E2761"/>
                </a:solidFill>
                <a:latin typeface="Calibri" pitchFamily="34" charset="0"/>
                <a:ea typeface="Calibri" pitchFamily="34" charset="-122"/>
                <a:cs typeface="Calibri" pitchFamily="34" charset="-120"/>
              </a:rPr>
              <a:t>Code of Ethics Obligations</a:t>
            </a:r>
            <a:endParaRPr lang="en-US" sz="1350" dirty="0"/>
          </a:p>
        </p:txBody>
      </p:sp>
      <p:sp>
        <p:nvSpPr>
          <p:cNvPr id="16" name="Text 11"/>
          <p:cNvSpPr/>
          <p:nvPr/>
        </p:nvSpPr>
        <p:spPr>
          <a:xfrm>
            <a:off x="777240" y="4937760"/>
            <a:ext cx="4892040" cy="10515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Independence, communication with the previous auditor and professional competence requirements continue to apply.</a:t>
            </a:r>
            <a:endParaRPr lang="en-US" sz="1100" dirty="0"/>
          </a:p>
        </p:txBody>
      </p:sp>
      <p:sp>
        <p:nvSpPr>
          <p:cNvPr id="17" name="Shape 12"/>
          <p:cNvSpPr/>
          <p:nvPr/>
        </p:nvSpPr>
        <p:spPr>
          <a:xfrm>
            <a:off x="6080760" y="4160520"/>
            <a:ext cx="5349240" cy="1920240"/>
          </a:xfrm>
          <a:prstGeom prst="roundRect">
            <a:avLst>
              <a:gd name="adj" fmla="val 4762"/>
            </a:avLst>
          </a:prstGeom>
          <a:solidFill>
            <a:srgbClr val="F4F6FB"/>
          </a:solidFill>
          <a:ln/>
        </p:spPr>
      </p:sp>
      <p:pic>
        <p:nvPicPr>
          <p:cNvPr id="18" name="Image 3" descr="/home/claude/sacompliance/icon_clipboardcheck_navy.png"/>
          <p:cNvPicPr>
            <a:picLocks noChangeAspect="1"/>
          </p:cNvPicPr>
          <p:nvPr/>
        </p:nvPicPr>
        <p:blipFill>
          <a:blip r:embed="rId6"/>
          <a:stretch>
            <a:fillRect/>
          </a:stretch>
        </p:blipFill>
        <p:spPr>
          <a:xfrm>
            <a:off x="6309360" y="4389120"/>
            <a:ext cx="411480" cy="411480"/>
          </a:xfrm>
          <a:prstGeom prst="rect">
            <a:avLst/>
          </a:prstGeom>
        </p:spPr>
      </p:pic>
      <p:sp>
        <p:nvSpPr>
          <p:cNvPr id="19" name="Text 13"/>
          <p:cNvSpPr/>
          <p:nvPr/>
        </p:nvSpPr>
        <p:spPr>
          <a:xfrm>
            <a:off x="6903720" y="4343400"/>
            <a:ext cx="4343400" cy="502920"/>
          </a:xfrm>
          <a:prstGeom prst="rect">
            <a:avLst/>
          </a:prstGeom>
          <a:noFill/>
          <a:ln/>
        </p:spPr>
        <p:txBody>
          <a:bodyPr wrap="square" lIns="0" tIns="0" rIns="0" bIns="0" rtlCol="0" anchor="t"/>
          <a:lstStyle/>
          <a:p>
            <a:pPr marL="0" indent="0">
              <a:lnSpc>
                <a:spcPct val="110000"/>
              </a:lnSpc>
              <a:buNone/>
            </a:pPr>
            <a:r>
              <a:rPr lang="en-US" sz="1350" b="1" dirty="0">
                <a:solidFill>
                  <a:srgbClr val="1E2761"/>
                </a:solidFill>
                <a:latin typeface="Calibri" pitchFamily="34" charset="0"/>
                <a:ea typeface="Calibri" pitchFamily="34" charset="-122"/>
                <a:cs typeface="Calibri" pitchFamily="34" charset="-120"/>
              </a:rPr>
              <a:t>Quality &amp; Accountability</a:t>
            </a:r>
            <a:endParaRPr lang="en-US" sz="1350" dirty="0"/>
          </a:p>
        </p:txBody>
      </p:sp>
      <p:sp>
        <p:nvSpPr>
          <p:cNvPr id="20" name="Text 14"/>
          <p:cNvSpPr/>
          <p:nvPr/>
        </p:nvSpPr>
        <p:spPr>
          <a:xfrm>
            <a:off x="6309360" y="4937760"/>
            <a:ext cx="4892040" cy="10515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Applying SAs brings rigour, consistent documentation and defensibility to the audit process and its conclusions.</a:t>
            </a:r>
            <a:endParaRPr lang="en-US" sz="1100" dirty="0"/>
          </a:p>
        </p:txBody>
      </p:sp>
      <p:sp>
        <p:nvSpPr>
          <p:cNvPr id="21" name="Text 15"/>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22" name="Text 16"/>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3</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HOW IT FLOWS</a:t>
            </a:r>
            <a:endParaRPr lang="en-US" sz="1200" dirty="0"/>
          </a:p>
        </p:txBody>
      </p:sp>
      <p:sp>
        <p:nvSpPr>
          <p:cNvPr id="3" name="Text 1"/>
          <p:cNvSpPr/>
          <p:nvPr/>
        </p:nvSpPr>
        <p:spPr>
          <a:xfrm>
            <a:off x="548640" y="685800"/>
            <a:ext cx="10515600" cy="640080"/>
          </a:xfrm>
          <a:prstGeom prst="rect">
            <a:avLst/>
          </a:prstGeom>
          <a:noFill/>
          <a:ln/>
        </p:spPr>
        <p:txBody>
          <a:bodyPr wrap="square" lIns="0" tIns="0" rIns="0" bIns="0"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Tax Audit Engagement — SA Touchpoints</a:t>
            </a:r>
            <a:endParaRPr lang="en-US" sz="2800" dirty="0"/>
          </a:p>
        </p:txBody>
      </p:sp>
      <p:sp>
        <p:nvSpPr>
          <p:cNvPr id="4" name="Shape 2"/>
          <p:cNvSpPr/>
          <p:nvPr/>
        </p:nvSpPr>
        <p:spPr>
          <a:xfrm>
            <a:off x="1348740" y="1508760"/>
            <a:ext cx="640080" cy="640080"/>
          </a:xfrm>
          <a:prstGeom prst="ellipse">
            <a:avLst/>
          </a:prstGeom>
          <a:solidFill>
            <a:srgbClr val="1E2761"/>
          </a:solidFill>
          <a:ln/>
        </p:spPr>
      </p:sp>
      <p:pic>
        <p:nvPicPr>
          <p:cNvPr id="5" name="Image 0" descr="/home/claude/sacompliance/icon_handshake_white.png"/>
          <p:cNvPicPr>
            <a:picLocks noChangeAspect="1"/>
          </p:cNvPicPr>
          <p:nvPr/>
        </p:nvPicPr>
        <p:blipFill>
          <a:blip r:embed="rId3"/>
          <a:stretch>
            <a:fillRect/>
          </a:stretch>
        </p:blipFill>
        <p:spPr>
          <a:xfrm>
            <a:off x="1485900" y="1645920"/>
            <a:ext cx="365760" cy="365760"/>
          </a:xfrm>
          <a:prstGeom prst="rect">
            <a:avLst/>
          </a:prstGeom>
        </p:spPr>
      </p:pic>
      <p:sp>
        <p:nvSpPr>
          <p:cNvPr id="6" name="Shape 3"/>
          <p:cNvSpPr/>
          <p:nvPr/>
        </p:nvSpPr>
        <p:spPr>
          <a:xfrm>
            <a:off x="1988820" y="1828800"/>
            <a:ext cx="1600200" cy="0"/>
          </a:xfrm>
          <a:prstGeom prst="line">
            <a:avLst/>
          </a:prstGeom>
          <a:noFill/>
          <a:ln w="25400">
            <a:solidFill>
              <a:srgbClr val="DCE1EE"/>
            </a:solidFill>
            <a:prstDash val="dash"/>
          </a:ln>
        </p:spPr>
      </p:sp>
      <p:sp>
        <p:nvSpPr>
          <p:cNvPr id="7" name="Shape 4"/>
          <p:cNvSpPr/>
          <p:nvPr/>
        </p:nvSpPr>
        <p:spPr>
          <a:xfrm>
            <a:off x="640080" y="2286000"/>
            <a:ext cx="2057400" cy="2926080"/>
          </a:xfrm>
          <a:prstGeom prst="roundRect">
            <a:avLst>
              <a:gd name="adj" fmla="val 4444"/>
            </a:avLst>
          </a:prstGeom>
          <a:solidFill>
            <a:srgbClr val="FFFFFF"/>
          </a:solidFill>
          <a:ln/>
          <a:effectLst>
            <a:outerShdw blurRad="76200" dist="25400" dir="5400000" algn="bl" rotWithShape="0">
              <a:srgbClr val="999999">
                <a:alpha val="18000"/>
              </a:srgbClr>
            </a:outerShdw>
          </a:effectLst>
        </p:spPr>
      </p:sp>
      <p:sp>
        <p:nvSpPr>
          <p:cNvPr id="8" name="Text 5"/>
          <p:cNvSpPr/>
          <p:nvPr/>
        </p:nvSpPr>
        <p:spPr>
          <a:xfrm>
            <a:off x="777240" y="2423160"/>
            <a:ext cx="548640" cy="365760"/>
          </a:xfrm>
          <a:prstGeom prst="rect">
            <a:avLst/>
          </a:prstGeom>
          <a:noFill/>
          <a:ln/>
        </p:spPr>
        <p:txBody>
          <a:bodyPr wrap="square" lIns="0" tIns="0" rIns="0" bIns="0" rtlCol="0" anchor="ctr"/>
          <a:lstStyle/>
          <a:p>
            <a:pPr marL="0" indent="0">
              <a:buNone/>
            </a:pPr>
            <a:r>
              <a:rPr lang="en-US" sz="1600" b="1" dirty="0">
                <a:solidFill>
                  <a:srgbClr val="C79A3B"/>
                </a:solidFill>
                <a:latin typeface="Cambria" pitchFamily="34" charset="0"/>
                <a:ea typeface="Cambria" pitchFamily="34" charset="-122"/>
                <a:cs typeface="Cambria" pitchFamily="34" charset="-120"/>
              </a:rPr>
              <a:t>1</a:t>
            </a:r>
            <a:endParaRPr lang="en-US" sz="1600" dirty="0"/>
          </a:p>
        </p:txBody>
      </p:sp>
      <p:sp>
        <p:nvSpPr>
          <p:cNvPr id="9" name="Text 6"/>
          <p:cNvSpPr/>
          <p:nvPr/>
        </p:nvSpPr>
        <p:spPr>
          <a:xfrm>
            <a:off x="777240" y="2788920"/>
            <a:ext cx="1783080" cy="54864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Appointment</a:t>
            </a:r>
            <a:endParaRPr lang="en-US" sz="1300" dirty="0"/>
          </a:p>
        </p:txBody>
      </p:sp>
      <p:sp>
        <p:nvSpPr>
          <p:cNvPr id="10" name="Text 7"/>
          <p:cNvSpPr/>
          <p:nvPr/>
        </p:nvSpPr>
        <p:spPr>
          <a:xfrm>
            <a:off x="777240" y="3383280"/>
            <a:ext cx="1783080" cy="173736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Consent, prior auditor communication &amp; appointment letter</a:t>
            </a:r>
            <a:endParaRPr lang="en-US" sz="1050" dirty="0"/>
          </a:p>
        </p:txBody>
      </p:sp>
      <p:sp>
        <p:nvSpPr>
          <p:cNvPr id="11" name="Shape 8"/>
          <p:cNvSpPr/>
          <p:nvPr/>
        </p:nvSpPr>
        <p:spPr>
          <a:xfrm>
            <a:off x="3589020" y="1508760"/>
            <a:ext cx="640080" cy="640080"/>
          </a:xfrm>
          <a:prstGeom prst="ellipse">
            <a:avLst/>
          </a:prstGeom>
          <a:solidFill>
            <a:srgbClr val="C79A3B"/>
          </a:solidFill>
          <a:ln/>
        </p:spPr>
      </p:sp>
      <p:pic>
        <p:nvPicPr>
          <p:cNvPr id="12" name="Image 1" descr="/home/claude/sacompliance/icon_filesignature_navy.png"/>
          <p:cNvPicPr>
            <a:picLocks noChangeAspect="1"/>
          </p:cNvPicPr>
          <p:nvPr/>
        </p:nvPicPr>
        <p:blipFill>
          <a:blip r:embed="rId4"/>
          <a:stretch>
            <a:fillRect/>
          </a:stretch>
        </p:blipFill>
        <p:spPr>
          <a:xfrm>
            <a:off x="3726180" y="1645920"/>
            <a:ext cx="365760" cy="365760"/>
          </a:xfrm>
          <a:prstGeom prst="rect">
            <a:avLst/>
          </a:prstGeom>
        </p:spPr>
      </p:pic>
      <p:sp>
        <p:nvSpPr>
          <p:cNvPr id="13" name="Shape 9"/>
          <p:cNvSpPr/>
          <p:nvPr/>
        </p:nvSpPr>
        <p:spPr>
          <a:xfrm>
            <a:off x="4229100" y="1828800"/>
            <a:ext cx="1600200" cy="0"/>
          </a:xfrm>
          <a:prstGeom prst="line">
            <a:avLst/>
          </a:prstGeom>
          <a:noFill/>
          <a:ln w="25400">
            <a:solidFill>
              <a:srgbClr val="DCE1EE"/>
            </a:solidFill>
            <a:prstDash val="dash"/>
          </a:ln>
        </p:spPr>
      </p:sp>
      <p:sp>
        <p:nvSpPr>
          <p:cNvPr id="14" name="Shape 10"/>
          <p:cNvSpPr/>
          <p:nvPr/>
        </p:nvSpPr>
        <p:spPr>
          <a:xfrm>
            <a:off x="2880360" y="2286000"/>
            <a:ext cx="2057400" cy="2926080"/>
          </a:xfrm>
          <a:prstGeom prst="roundRect">
            <a:avLst>
              <a:gd name="adj" fmla="val 4444"/>
            </a:avLst>
          </a:prstGeom>
          <a:solidFill>
            <a:srgbClr val="FFFFFF"/>
          </a:solidFill>
          <a:ln/>
          <a:effectLst>
            <a:outerShdw blurRad="76200" dist="25400" dir="5400000" algn="bl" rotWithShape="0">
              <a:srgbClr val="999999">
                <a:alpha val="18000"/>
              </a:srgbClr>
            </a:outerShdw>
          </a:effectLst>
        </p:spPr>
      </p:sp>
      <p:sp>
        <p:nvSpPr>
          <p:cNvPr id="15" name="Text 11"/>
          <p:cNvSpPr/>
          <p:nvPr/>
        </p:nvSpPr>
        <p:spPr>
          <a:xfrm>
            <a:off x="3017520" y="2423160"/>
            <a:ext cx="548640" cy="365760"/>
          </a:xfrm>
          <a:prstGeom prst="rect">
            <a:avLst/>
          </a:prstGeom>
          <a:noFill/>
          <a:ln/>
        </p:spPr>
        <p:txBody>
          <a:bodyPr wrap="square" lIns="0" tIns="0" rIns="0" bIns="0" rtlCol="0" anchor="ctr"/>
          <a:lstStyle/>
          <a:p>
            <a:pPr marL="0" indent="0">
              <a:buNone/>
            </a:pPr>
            <a:r>
              <a:rPr lang="en-US" sz="1600" b="1" dirty="0">
                <a:solidFill>
                  <a:srgbClr val="C79A3B"/>
                </a:solidFill>
                <a:latin typeface="Cambria" pitchFamily="34" charset="0"/>
                <a:ea typeface="Cambria" pitchFamily="34" charset="-122"/>
                <a:cs typeface="Cambria" pitchFamily="34" charset="-120"/>
              </a:rPr>
              <a:t>2</a:t>
            </a:r>
            <a:endParaRPr lang="en-US" sz="1600" dirty="0"/>
          </a:p>
        </p:txBody>
      </p:sp>
      <p:sp>
        <p:nvSpPr>
          <p:cNvPr id="16" name="Text 12"/>
          <p:cNvSpPr/>
          <p:nvPr/>
        </p:nvSpPr>
        <p:spPr>
          <a:xfrm>
            <a:off x="3017520" y="2788920"/>
            <a:ext cx="1783080" cy="54864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Engagement Letter</a:t>
            </a:r>
            <a:endParaRPr lang="en-US" sz="1300" dirty="0"/>
          </a:p>
        </p:txBody>
      </p:sp>
      <p:sp>
        <p:nvSpPr>
          <p:cNvPr id="17" name="Text 13"/>
          <p:cNvSpPr/>
          <p:nvPr/>
        </p:nvSpPr>
        <p:spPr>
          <a:xfrm>
            <a:off x="3017520" y="3383280"/>
            <a:ext cx="1783080" cy="173736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Terms agreed under SA 210 before work begins</a:t>
            </a:r>
            <a:endParaRPr lang="en-US" sz="1050" dirty="0"/>
          </a:p>
        </p:txBody>
      </p:sp>
      <p:sp>
        <p:nvSpPr>
          <p:cNvPr id="18" name="Shape 14"/>
          <p:cNvSpPr/>
          <p:nvPr/>
        </p:nvSpPr>
        <p:spPr>
          <a:xfrm>
            <a:off x="5829300" y="1508760"/>
            <a:ext cx="640080" cy="640080"/>
          </a:xfrm>
          <a:prstGeom prst="ellipse">
            <a:avLst/>
          </a:prstGeom>
          <a:solidFill>
            <a:srgbClr val="1E2761"/>
          </a:solidFill>
          <a:ln/>
        </p:spPr>
      </p:sp>
      <p:pic>
        <p:nvPicPr>
          <p:cNvPr id="19" name="Image 2" descr="/home/claude/sacompliance/icon_search_white.png"/>
          <p:cNvPicPr>
            <a:picLocks noChangeAspect="1"/>
          </p:cNvPicPr>
          <p:nvPr/>
        </p:nvPicPr>
        <p:blipFill>
          <a:blip r:embed="rId5"/>
          <a:stretch>
            <a:fillRect/>
          </a:stretch>
        </p:blipFill>
        <p:spPr>
          <a:xfrm>
            <a:off x="5966460" y="1645920"/>
            <a:ext cx="365760" cy="365760"/>
          </a:xfrm>
          <a:prstGeom prst="rect">
            <a:avLst/>
          </a:prstGeom>
        </p:spPr>
      </p:pic>
      <p:sp>
        <p:nvSpPr>
          <p:cNvPr id="20" name="Shape 15"/>
          <p:cNvSpPr/>
          <p:nvPr/>
        </p:nvSpPr>
        <p:spPr>
          <a:xfrm>
            <a:off x="6469380" y="1828800"/>
            <a:ext cx="1600200" cy="0"/>
          </a:xfrm>
          <a:prstGeom prst="line">
            <a:avLst/>
          </a:prstGeom>
          <a:noFill/>
          <a:ln w="25400">
            <a:solidFill>
              <a:srgbClr val="DCE1EE"/>
            </a:solidFill>
            <a:prstDash val="dash"/>
          </a:ln>
        </p:spPr>
      </p:sp>
      <p:sp>
        <p:nvSpPr>
          <p:cNvPr id="21" name="Shape 16"/>
          <p:cNvSpPr/>
          <p:nvPr/>
        </p:nvSpPr>
        <p:spPr>
          <a:xfrm>
            <a:off x="5120640" y="2286000"/>
            <a:ext cx="2057400" cy="2926080"/>
          </a:xfrm>
          <a:prstGeom prst="roundRect">
            <a:avLst>
              <a:gd name="adj" fmla="val 4444"/>
            </a:avLst>
          </a:prstGeom>
          <a:solidFill>
            <a:srgbClr val="FFFFFF"/>
          </a:solidFill>
          <a:ln/>
          <a:effectLst>
            <a:outerShdw blurRad="76200" dist="25400" dir="5400000" algn="bl" rotWithShape="0">
              <a:srgbClr val="999999">
                <a:alpha val="18000"/>
              </a:srgbClr>
            </a:outerShdw>
          </a:effectLst>
        </p:spPr>
      </p:sp>
      <p:sp>
        <p:nvSpPr>
          <p:cNvPr id="22" name="Text 17"/>
          <p:cNvSpPr/>
          <p:nvPr/>
        </p:nvSpPr>
        <p:spPr>
          <a:xfrm>
            <a:off x="5257800" y="2423160"/>
            <a:ext cx="548640" cy="365760"/>
          </a:xfrm>
          <a:prstGeom prst="rect">
            <a:avLst/>
          </a:prstGeom>
          <a:noFill/>
          <a:ln/>
        </p:spPr>
        <p:txBody>
          <a:bodyPr wrap="square" lIns="0" tIns="0" rIns="0" bIns="0" rtlCol="0" anchor="ctr"/>
          <a:lstStyle/>
          <a:p>
            <a:pPr marL="0" indent="0">
              <a:buNone/>
            </a:pPr>
            <a:r>
              <a:rPr lang="en-US" sz="1600" b="1" dirty="0">
                <a:solidFill>
                  <a:srgbClr val="C79A3B"/>
                </a:solidFill>
                <a:latin typeface="Cambria" pitchFamily="34" charset="0"/>
                <a:ea typeface="Cambria" pitchFamily="34" charset="-122"/>
                <a:cs typeface="Cambria" pitchFamily="34" charset="-120"/>
              </a:rPr>
              <a:t>3</a:t>
            </a:r>
            <a:endParaRPr lang="en-US" sz="1600" dirty="0"/>
          </a:p>
        </p:txBody>
      </p:sp>
      <p:sp>
        <p:nvSpPr>
          <p:cNvPr id="23" name="Text 18"/>
          <p:cNvSpPr/>
          <p:nvPr/>
        </p:nvSpPr>
        <p:spPr>
          <a:xfrm>
            <a:off x="5257800" y="2788920"/>
            <a:ext cx="1783080" cy="54864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Fieldwork</a:t>
            </a:r>
            <a:endParaRPr lang="en-US" sz="1300" dirty="0"/>
          </a:p>
        </p:txBody>
      </p:sp>
      <p:sp>
        <p:nvSpPr>
          <p:cNvPr id="24" name="Text 19"/>
          <p:cNvSpPr/>
          <p:nvPr/>
        </p:nvSpPr>
        <p:spPr>
          <a:xfrm>
            <a:off x="5257800" y="3383280"/>
            <a:ext cx="1783080" cy="173736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Evidence, confirmations &amp; documentation (SA 500/505/230)</a:t>
            </a:r>
            <a:endParaRPr lang="en-US" sz="1050" dirty="0"/>
          </a:p>
        </p:txBody>
      </p:sp>
      <p:sp>
        <p:nvSpPr>
          <p:cNvPr id="25" name="Shape 20"/>
          <p:cNvSpPr/>
          <p:nvPr/>
        </p:nvSpPr>
        <p:spPr>
          <a:xfrm>
            <a:off x="8069580" y="1508760"/>
            <a:ext cx="640080" cy="640080"/>
          </a:xfrm>
          <a:prstGeom prst="ellipse">
            <a:avLst/>
          </a:prstGeom>
          <a:solidFill>
            <a:srgbClr val="C79A3B"/>
          </a:solidFill>
          <a:ln/>
        </p:spPr>
      </p:sp>
      <p:pic>
        <p:nvPicPr>
          <p:cNvPr id="26" name="Image 3" descr="/home/claude/sacompliance/icon_usercheck_navy.png"/>
          <p:cNvPicPr>
            <a:picLocks noChangeAspect="1"/>
          </p:cNvPicPr>
          <p:nvPr/>
        </p:nvPicPr>
        <p:blipFill>
          <a:blip r:embed="rId6"/>
          <a:stretch>
            <a:fillRect/>
          </a:stretch>
        </p:blipFill>
        <p:spPr>
          <a:xfrm>
            <a:off x="8206740" y="1645920"/>
            <a:ext cx="365760" cy="365760"/>
          </a:xfrm>
          <a:prstGeom prst="rect">
            <a:avLst/>
          </a:prstGeom>
        </p:spPr>
      </p:pic>
      <p:sp>
        <p:nvSpPr>
          <p:cNvPr id="27" name="Shape 21"/>
          <p:cNvSpPr/>
          <p:nvPr/>
        </p:nvSpPr>
        <p:spPr>
          <a:xfrm>
            <a:off x="8709660" y="1828800"/>
            <a:ext cx="1600200" cy="0"/>
          </a:xfrm>
          <a:prstGeom prst="line">
            <a:avLst/>
          </a:prstGeom>
          <a:noFill/>
          <a:ln w="25400">
            <a:solidFill>
              <a:srgbClr val="DCE1EE"/>
            </a:solidFill>
            <a:prstDash val="dash"/>
          </a:ln>
        </p:spPr>
      </p:sp>
      <p:sp>
        <p:nvSpPr>
          <p:cNvPr id="28" name="Shape 22"/>
          <p:cNvSpPr/>
          <p:nvPr/>
        </p:nvSpPr>
        <p:spPr>
          <a:xfrm>
            <a:off x="7360920" y="2286000"/>
            <a:ext cx="2057400" cy="2926080"/>
          </a:xfrm>
          <a:prstGeom prst="roundRect">
            <a:avLst>
              <a:gd name="adj" fmla="val 4444"/>
            </a:avLst>
          </a:prstGeom>
          <a:solidFill>
            <a:srgbClr val="FFFFFF"/>
          </a:solidFill>
          <a:ln/>
          <a:effectLst>
            <a:outerShdw blurRad="76200" dist="25400" dir="5400000" algn="bl" rotWithShape="0">
              <a:srgbClr val="999999">
                <a:alpha val="18000"/>
              </a:srgbClr>
            </a:outerShdw>
          </a:effectLst>
        </p:spPr>
      </p:sp>
      <p:sp>
        <p:nvSpPr>
          <p:cNvPr id="29" name="Text 23"/>
          <p:cNvSpPr/>
          <p:nvPr/>
        </p:nvSpPr>
        <p:spPr>
          <a:xfrm>
            <a:off x="7498080" y="2423160"/>
            <a:ext cx="548640" cy="365760"/>
          </a:xfrm>
          <a:prstGeom prst="rect">
            <a:avLst/>
          </a:prstGeom>
          <a:noFill/>
          <a:ln/>
        </p:spPr>
        <p:txBody>
          <a:bodyPr wrap="square" lIns="0" tIns="0" rIns="0" bIns="0" rtlCol="0" anchor="ctr"/>
          <a:lstStyle/>
          <a:p>
            <a:pPr marL="0" indent="0">
              <a:buNone/>
            </a:pPr>
            <a:r>
              <a:rPr lang="en-US" sz="1600" b="1" dirty="0">
                <a:solidFill>
                  <a:srgbClr val="C79A3B"/>
                </a:solidFill>
                <a:latin typeface="Cambria" pitchFamily="34" charset="0"/>
                <a:ea typeface="Cambria" pitchFamily="34" charset="-122"/>
                <a:cs typeface="Cambria" pitchFamily="34" charset="-120"/>
              </a:rPr>
              <a:t>4</a:t>
            </a:r>
            <a:endParaRPr lang="en-US" sz="1600" dirty="0"/>
          </a:p>
        </p:txBody>
      </p:sp>
      <p:sp>
        <p:nvSpPr>
          <p:cNvPr id="30" name="Text 24"/>
          <p:cNvSpPr/>
          <p:nvPr/>
        </p:nvSpPr>
        <p:spPr>
          <a:xfrm>
            <a:off x="7498080" y="2788920"/>
            <a:ext cx="1783080" cy="54864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Representation</a:t>
            </a:r>
            <a:endParaRPr lang="en-US" sz="1300" dirty="0"/>
          </a:p>
        </p:txBody>
      </p:sp>
      <p:sp>
        <p:nvSpPr>
          <p:cNvPr id="31" name="Text 25"/>
          <p:cNvSpPr/>
          <p:nvPr/>
        </p:nvSpPr>
        <p:spPr>
          <a:xfrm>
            <a:off x="7498080" y="3383280"/>
            <a:ext cx="1783080" cy="173736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Written representations obtained under SA 580</a:t>
            </a:r>
            <a:endParaRPr lang="en-US" sz="1050" dirty="0"/>
          </a:p>
        </p:txBody>
      </p:sp>
      <p:sp>
        <p:nvSpPr>
          <p:cNvPr id="32" name="Shape 26"/>
          <p:cNvSpPr/>
          <p:nvPr/>
        </p:nvSpPr>
        <p:spPr>
          <a:xfrm>
            <a:off x="10309860" y="1508760"/>
            <a:ext cx="640080" cy="640080"/>
          </a:xfrm>
          <a:prstGeom prst="ellipse">
            <a:avLst/>
          </a:prstGeom>
          <a:solidFill>
            <a:srgbClr val="1E2761"/>
          </a:solidFill>
          <a:ln/>
        </p:spPr>
      </p:sp>
      <p:pic>
        <p:nvPicPr>
          <p:cNvPr id="33" name="Image 4" descr="/home/claude/sacompliance/icon_stamp_white.png"/>
          <p:cNvPicPr>
            <a:picLocks noChangeAspect="1"/>
          </p:cNvPicPr>
          <p:nvPr/>
        </p:nvPicPr>
        <p:blipFill>
          <a:blip r:embed="rId7"/>
          <a:stretch>
            <a:fillRect/>
          </a:stretch>
        </p:blipFill>
        <p:spPr>
          <a:xfrm>
            <a:off x="10447020" y="1645920"/>
            <a:ext cx="365760" cy="365760"/>
          </a:xfrm>
          <a:prstGeom prst="rect">
            <a:avLst/>
          </a:prstGeom>
        </p:spPr>
      </p:pic>
      <p:sp>
        <p:nvSpPr>
          <p:cNvPr id="34" name="Shape 27"/>
          <p:cNvSpPr/>
          <p:nvPr/>
        </p:nvSpPr>
        <p:spPr>
          <a:xfrm>
            <a:off x="9601200" y="2286000"/>
            <a:ext cx="2057400" cy="2926080"/>
          </a:xfrm>
          <a:prstGeom prst="roundRect">
            <a:avLst>
              <a:gd name="adj" fmla="val 4444"/>
            </a:avLst>
          </a:prstGeom>
          <a:solidFill>
            <a:srgbClr val="FFFFFF"/>
          </a:solidFill>
          <a:ln/>
          <a:effectLst>
            <a:outerShdw blurRad="76200" dist="25400" dir="5400000" algn="bl" rotWithShape="0">
              <a:srgbClr val="999999">
                <a:alpha val="18000"/>
              </a:srgbClr>
            </a:outerShdw>
          </a:effectLst>
        </p:spPr>
      </p:sp>
      <p:sp>
        <p:nvSpPr>
          <p:cNvPr id="35" name="Text 28"/>
          <p:cNvSpPr/>
          <p:nvPr/>
        </p:nvSpPr>
        <p:spPr>
          <a:xfrm>
            <a:off x="9738360" y="2423160"/>
            <a:ext cx="548640" cy="365760"/>
          </a:xfrm>
          <a:prstGeom prst="rect">
            <a:avLst/>
          </a:prstGeom>
          <a:noFill/>
          <a:ln/>
        </p:spPr>
        <p:txBody>
          <a:bodyPr wrap="square" lIns="0" tIns="0" rIns="0" bIns="0" rtlCol="0" anchor="ctr"/>
          <a:lstStyle/>
          <a:p>
            <a:pPr marL="0" indent="0">
              <a:buNone/>
            </a:pPr>
            <a:r>
              <a:rPr lang="en-US" sz="1600" b="1" dirty="0">
                <a:solidFill>
                  <a:srgbClr val="C79A3B"/>
                </a:solidFill>
                <a:latin typeface="Cambria" pitchFamily="34" charset="0"/>
                <a:ea typeface="Cambria" pitchFamily="34" charset="-122"/>
                <a:cs typeface="Cambria" pitchFamily="34" charset="-120"/>
              </a:rPr>
              <a:t>5</a:t>
            </a:r>
            <a:endParaRPr lang="en-US" sz="1600" dirty="0"/>
          </a:p>
        </p:txBody>
      </p:sp>
      <p:sp>
        <p:nvSpPr>
          <p:cNvPr id="36" name="Text 29"/>
          <p:cNvSpPr/>
          <p:nvPr/>
        </p:nvSpPr>
        <p:spPr>
          <a:xfrm>
            <a:off x="9738360" y="2788920"/>
            <a:ext cx="1783080" cy="54864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Reporting</a:t>
            </a:r>
            <a:endParaRPr lang="en-US" sz="1300" dirty="0"/>
          </a:p>
        </p:txBody>
      </p:sp>
      <p:sp>
        <p:nvSpPr>
          <p:cNvPr id="37" name="Text 30"/>
          <p:cNvSpPr/>
          <p:nvPr/>
        </p:nvSpPr>
        <p:spPr>
          <a:xfrm>
            <a:off x="9738360" y="3383280"/>
            <a:ext cx="1783080" cy="173736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Opinion formed &amp; report issued per SA 700 principles</a:t>
            </a:r>
            <a:endParaRPr lang="en-US" sz="1050" dirty="0"/>
          </a:p>
        </p:txBody>
      </p:sp>
      <p:sp>
        <p:nvSpPr>
          <p:cNvPr id="38" name="Text 31"/>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39" name="Text 32"/>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4</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STEP 1 — APPOINTMENT</a:t>
            </a:r>
            <a:endParaRPr lang="en-US" sz="1200" dirty="0"/>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000" b="1" dirty="0">
                <a:solidFill>
                  <a:srgbClr val="1B1F3B"/>
                </a:solidFill>
                <a:latin typeface="Cambria" pitchFamily="34" charset="0"/>
                <a:ea typeface="Cambria" pitchFamily="34" charset="-122"/>
                <a:cs typeface="Cambria" pitchFamily="34" charset="-120"/>
              </a:rPr>
              <a:t>The Appointment Letter</a:t>
            </a:r>
            <a:endParaRPr lang="en-US" sz="3000" dirty="0"/>
          </a:p>
        </p:txBody>
      </p:sp>
      <p:sp>
        <p:nvSpPr>
          <p:cNvPr id="4" name="Shape 2"/>
          <p:cNvSpPr/>
          <p:nvPr/>
        </p:nvSpPr>
        <p:spPr>
          <a:xfrm>
            <a:off x="548640" y="1463040"/>
            <a:ext cx="5349240" cy="4572000"/>
          </a:xfrm>
          <a:prstGeom prst="roundRect">
            <a:avLst>
              <a:gd name="adj" fmla="val 2400"/>
            </a:avLst>
          </a:prstGeom>
          <a:solidFill>
            <a:srgbClr val="1E2761"/>
          </a:solidFill>
          <a:ln/>
        </p:spPr>
      </p:sp>
      <p:pic>
        <p:nvPicPr>
          <p:cNvPr id="5" name="Image 0" descr="/home/claude/sacompliance/icon_handshake_white.png"/>
          <p:cNvPicPr>
            <a:picLocks noChangeAspect="1"/>
          </p:cNvPicPr>
          <p:nvPr/>
        </p:nvPicPr>
        <p:blipFill>
          <a:blip r:embed="rId3"/>
          <a:stretch>
            <a:fillRect/>
          </a:stretch>
        </p:blipFill>
        <p:spPr>
          <a:xfrm>
            <a:off x="868680" y="1691640"/>
            <a:ext cx="457200" cy="457200"/>
          </a:xfrm>
          <a:prstGeom prst="rect">
            <a:avLst/>
          </a:prstGeom>
        </p:spPr>
      </p:pic>
      <p:sp>
        <p:nvSpPr>
          <p:cNvPr id="6" name="Text 3"/>
          <p:cNvSpPr/>
          <p:nvPr/>
        </p:nvSpPr>
        <p:spPr>
          <a:xfrm>
            <a:off x="1463040" y="1764792"/>
            <a:ext cx="4206240" cy="365760"/>
          </a:xfrm>
          <a:prstGeom prst="rect">
            <a:avLst/>
          </a:prstGeom>
          <a:noFill/>
          <a:ln/>
        </p:spPr>
        <p:txBody>
          <a:bodyPr wrap="square" lIns="0" tIns="0" rIns="0" bIns="0" rtlCol="0" anchor="ctr"/>
          <a:lstStyle/>
          <a:p>
            <a:pPr marL="0" indent="0">
              <a:buNone/>
            </a:pPr>
            <a:r>
              <a:rPr lang="en-US" sz="1400" b="1" dirty="0">
                <a:solidFill>
                  <a:srgbClr val="C79A3B"/>
                </a:solidFill>
                <a:latin typeface="Calibri" pitchFamily="34" charset="0"/>
                <a:ea typeface="Calibri" pitchFamily="34" charset="-122"/>
                <a:cs typeface="Calibri" pitchFamily="34" charset="-120"/>
              </a:rPr>
              <a:t>Before Accepting the Assignment</a:t>
            </a:r>
            <a:endParaRPr lang="en-US" sz="1400" dirty="0"/>
          </a:p>
        </p:txBody>
      </p:sp>
      <p:sp>
        <p:nvSpPr>
          <p:cNvPr id="7" name="Shape 4"/>
          <p:cNvSpPr/>
          <p:nvPr/>
        </p:nvSpPr>
        <p:spPr>
          <a:xfrm>
            <a:off x="868680" y="2386584"/>
            <a:ext cx="91440" cy="91440"/>
          </a:xfrm>
          <a:prstGeom prst="ellipse">
            <a:avLst/>
          </a:prstGeom>
          <a:solidFill>
            <a:srgbClr val="C79A3B"/>
          </a:solidFill>
          <a:ln/>
        </p:spPr>
      </p:sp>
      <p:sp>
        <p:nvSpPr>
          <p:cNvPr id="8" name="Text 5"/>
          <p:cNvSpPr/>
          <p:nvPr/>
        </p:nvSpPr>
        <p:spPr>
          <a:xfrm>
            <a:off x="1097280" y="2221992"/>
            <a:ext cx="4663440" cy="777240"/>
          </a:xfrm>
          <a:prstGeom prst="rect">
            <a:avLst/>
          </a:prstGeom>
          <a:noFill/>
          <a:ln/>
        </p:spPr>
        <p:txBody>
          <a:bodyPr wrap="square" lIns="0" tIns="0" rIns="0" bIns="0"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Ensure eligibility &amp; no disqualification under Section 44AB read with the Chartered Accountants Act</a:t>
            </a:r>
            <a:endParaRPr lang="en-US" sz="1150" dirty="0"/>
          </a:p>
        </p:txBody>
      </p:sp>
      <p:sp>
        <p:nvSpPr>
          <p:cNvPr id="9" name="Shape 6"/>
          <p:cNvSpPr/>
          <p:nvPr/>
        </p:nvSpPr>
        <p:spPr>
          <a:xfrm>
            <a:off x="868680" y="3300984"/>
            <a:ext cx="91440" cy="91440"/>
          </a:xfrm>
          <a:prstGeom prst="ellipse">
            <a:avLst/>
          </a:prstGeom>
          <a:solidFill>
            <a:srgbClr val="C79A3B"/>
          </a:solidFill>
          <a:ln/>
        </p:spPr>
      </p:sp>
      <p:sp>
        <p:nvSpPr>
          <p:cNvPr id="10" name="Text 7"/>
          <p:cNvSpPr/>
          <p:nvPr/>
        </p:nvSpPr>
        <p:spPr>
          <a:xfrm>
            <a:off x="1097280" y="3136392"/>
            <a:ext cx="4663440" cy="777240"/>
          </a:xfrm>
          <a:prstGeom prst="rect">
            <a:avLst/>
          </a:prstGeom>
          <a:noFill/>
          <a:ln/>
        </p:spPr>
        <p:txBody>
          <a:bodyPr wrap="square" lIns="0" tIns="0" rIns="0" bIns="0"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Check the ceiling limit on number of tax audits (as per ICAI norms)</a:t>
            </a:r>
            <a:endParaRPr lang="en-US" sz="1150" dirty="0"/>
          </a:p>
        </p:txBody>
      </p:sp>
      <p:sp>
        <p:nvSpPr>
          <p:cNvPr id="11" name="Shape 8"/>
          <p:cNvSpPr/>
          <p:nvPr/>
        </p:nvSpPr>
        <p:spPr>
          <a:xfrm>
            <a:off x="868680" y="4215384"/>
            <a:ext cx="91440" cy="91440"/>
          </a:xfrm>
          <a:prstGeom prst="ellipse">
            <a:avLst/>
          </a:prstGeom>
          <a:solidFill>
            <a:srgbClr val="C79A3B"/>
          </a:solidFill>
          <a:ln/>
        </p:spPr>
      </p:sp>
      <p:sp>
        <p:nvSpPr>
          <p:cNvPr id="12" name="Text 9"/>
          <p:cNvSpPr/>
          <p:nvPr/>
        </p:nvSpPr>
        <p:spPr>
          <a:xfrm>
            <a:off x="1097280" y="4050792"/>
            <a:ext cx="4663440" cy="777240"/>
          </a:xfrm>
          <a:prstGeom prst="rect">
            <a:avLst/>
          </a:prstGeom>
          <a:noFill/>
          <a:ln/>
        </p:spPr>
        <p:txBody>
          <a:bodyPr wrap="square" lIns="0" tIns="0" rIns="0" bIns="0"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Communicate in writing with the previous auditor, as required by the Code of Ethics</a:t>
            </a:r>
            <a:endParaRPr lang="en-US" sz="1150" dirty="0"/>
          </a:p>
        </p:txBody>
      </p:sp>
      <p:sp>
        <p:nvSpPr>
          <p:cNvPr id="13" name="Shape 10"/>
          <p:cNvSpPr/>
          <p:nvPr/>
        </p:nvSpPr>
        <p:spPr>
          <a:xfrm>
            <a:off x="868680" y="5129784"/>
            <a:ext cx="91440" cy="91440"/>
          </a:xfrm>
          <a:prstGeom prst="ellipse">
            <a:avLst/>
          </a:prstGeom>
          <a:solidFill>
            <a:srgbClr val="C79A3B"/>
          </a:solidFill>
          <a:ln/>
        </p:spPr>
      </p:sp>
      <p:sp>
        <p:nvSpPr>
          <p:cNvPr id="14" name="Text 11"/>
          <p:cNvSpPr/>
          <p:nvPr/>
        </p:nvSpPr>
        <p:spPr>
          <a:xfrm>
            <a:off x="1097280" y="4965192"/>
            <a:ext cx="4663440" cy="777240"/>
          </a:xfrm>
          <a:prstGeom prst="rect">
            <a:avLst/>
          </a:prstGeom>
          <a:noFill/>
          <a:ln/>
        </p:spPr>
        <p:txBody>
          <a:bodyPr wrap="square" lIns="0" tIns="0" rIns="0" bIns="0"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Obtain a proper letter of appointment from the assessee / authorised signatory</a:t>
            </a:r>
            <a:endParaRPr lang="en-US" sz="1150" dirty="0"/>
          </a:p>
        </p:txBody>
      </p:sp>
      <p:sp>
        <p:nvSpPr>
          <p:cNvPr id="15" name="Shape 12"/>
          <p:cNvSpPr/>
          <p:nvPr/>
        </p:nvSpPr>
        <p:spPr>
          <a:xfrm>
            <a:off x="6217920" y="1463040"/>
            <a:ext cx="5394960" cy="4572000"/>
          </a:xfrm>
          <a:prstGeom prst="roundRect">
            <a:avLst>
              <a:gd name="adj" fmla="val 2400"/>
            </a:avLst>
          </a:prstGeom>
          <a:solidFill>
            <a:srgbClr val="F4F6FB"/>
          </a:solidFill>
          <a:ln/>
        </p:spPr>
      </p:sp>
      <p:pic>
        <p:nvPicPr>
          <p:cNvPr id="16" name="Image 1" descr="/home/claude/sacompliance/icon_filesignature_navy.png"/>
          <p:cNvPicPr>
            <a:picLocks noChangeAspect="1"/>
          </p:cNvPicPr>
          <p:nvPr/>
        </p:nvPicPr>
        <p:blipFill>
          <a:blip r:embed="rId4"/>
          <a:stretch>
            <a:fillRect/>
          </a:stretch>
        </p:blipFill>
        <p:spPr>
          <a:xfrm>
            <a:off x="6537960" y="1691640"/>
            <a:ext cx="457200" cy="457200"/>
          </a:xfrm>
          <a:prstGeom prst="rect">
            <a:avLst/>
          </a:prstGeom>
        </p:spPr>
      </p:pic>
      <p:sp>
        <p:nvSpPr>
          <p:cNvPr id="17" name="Text 13"/>
          <p:cNvSpPr/>
          <p:nvPr/>
        </p:nvSpPr>
        <p:spPr>
          <a:xfrm>
            <a:off x="7132320" y="1764792"/>
            <a:ext cx="4206240" cy="365760"/>
          </a:xfrm>
          <a:prstGeom prst="rect">
            <a:avLst/>
          </a:prstGeom>
          <a:noFill/>
          <a:ln/>
        </p:spPr>
        <p:txBody>
          <a:bodyPr wrap="square" lIns="0" tIns="0" rIns="0" bIns="0"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Key Contents of the Letter</a:t>
            </a:r>
            <a:endParaRPr lang="en-US" sz="1400" dirty="0"/>
          </a:p>
        </p:txBody>
      </p:sp>
      <p:sp>
        <p:nvSpPr>
          <p:cNvPr id="18" name="Shape 14"/>
          <p:cNvSpPr/>
          <p:nvPr/>
        </p:nvSpPr>
        <p:spPr>
          <a:xfrm>
            <a:off x="6537960" y="2386584"/>
            <a:ext cx="91440" cy="91440"/>
          </a:xfrm>
          <a:prstGeom prst="ellipse">
            <a:avLst/>
          </a:prstGeom>
          <a:solidFill>
            <a:srgbClr val="C79A3B"/>
          </a:solidFill>
          <a:ln/>
        </p:spPr>
      </p:sp>
      <p:sp>
        <p:nvSpPr>
          <p:cNvPr id="19" name="Text 15"/>
          <p:cNvSpPr/>
          <p:nvPr/>
        </p:nvSpPr>
        <p:spPr>
          <a:xfrm>
            <a:off x="6766560" y="2221992"/>
            <a:ext cx="4709160" cy="777240"/>
          </a:xfrm>
          <a:prstGeom prst="rect">
            <a:avLst/>
          </a:prstGeom>
          <a:noFill/>
          <a:ln/>
        </p:spPr>
        <p:txBody>
          <a:bodyPr wrap="square" lIns="0" tIns="0" rIns="0" bIns="0" rtlCol="0" anchor="t"/>
          <a:lstStyle/>
          <a:p>
            <a:pPr marL="0" indent="0">
              <a:lnSpc>
                <a:spcPct val="120000"/>
              </a:lnSpc>
              <a:buNone/>
            </a:pPr>
            <a:r>
              <a:rPr lang="en-US" sz="1150" dirty="0">
                <a:solidFill>
                  <a:srgbClr val="1B1F3B"/>
                </a:solidFill>
                <a:latin typeface="Calibri" pitchFamily="34" charset="0"/>
                <a:ea typeface="Calibri" pitchFamily="34" charset="-122"/>
                <a:cs typeface="Calibri" pitchFamily="34" charset="-120"/>
              </a:rPr>
              <a:t>Name &amp; status of the assessee, and the relevant assessment year</a:t>
            </a:r>
            <a:endParaRPr lang="en-US" sz="1150" dirty="0"/>
          </a:p>
        </p:txBody>
      </p:sp>
      <p:sp>
        <p:nvSpPr>
          <p:cNvPr id="20" name="Shape 16"/>
          <p:cNvSpPr/>
          <p:nvPr/>
        </p:nvSpPr>
        <p:spPr>
          <a:xfrm>
            <a:off x="6537960" y="3300984"/>
            <a:ext cx="91440" cy="91440"/>
          </a:xfrm>
          <a:prstGeom prst="ellipse">
            <a:avLst/>
          </a:prstGeom>
          <a:solidFill>
            <a:srgbClr val="C79A3B"/>
          </a:solidFill>
          <a:ln/>
        </p:spPr>
      </p:sp>
      <p:sp>
        <p:nvSpPr>
          <p:cNvPr id="21" name="Text 17"/>
          <p:cNvSpPr/>
          <p:nvPr/>
        </p:nvSpPr>
        <p:spPr>
          <a:xfrm>
            <a:off x="6766560" y="3136392"/>
            <a:ext cx="4709160" cy="777240"/>
          </a:xfrm>
          <a:prstGeom prst="rect">
            <a:avLst/>
          </a:prstGeom>
          <a:noFill/>
          <a:ln/>
        </p:spPr>
        <p:txBody>
          <a:bodyPr wrap="square" lIns="0" tIns="0" rIns="0" bIns="0" rtlCol="0" anchor="t"/>
          <a:lstStyle/>
          <a:p>
            <a:pPr marL="0" indent="0">
              <a:lnSpc>
                <a:spcPct val="120000"/>
              </a:lnSpc>
              <a:buNone/>
            </a:pPr>
            <a:r>
              <a:rPr lang="en-US" sz="1150" dirty="0">
                <a:solidFill>
                  <a:srgbClr val="1B1F3B"/>
                </a:solidFill>
                <a:latin typeface="Calibri" pitchFamily="34" charset="0"/>
                <a:ea typeface="Calibri" pitchFamily="34" charset="-122"/>
                <a:cs typeface="Calibri" pitchFamily="34" charset="-120"/>
              </a:rPr>
              <a:t>Clear reference to appointment as tax auditor u/s 44AB</a:t>
            </a:r>
            <a:endParaRPr lang="en-US" sz="1150" dirty="0"/>
          </a:p>
        </p:txBody>
      </p:sp>
      <p:sp>
        <p:nvSpPr>
          <p:cNvPr id="22" name="Shape 18"/>
          <p:cNvSpPr/>
          <p:nvPr/>
        </p:nvSpPr>
        <p:spPr>
          <a:xfrm>
            <a:off x="6537960" y="4215384"/>
            <a:ext cx="91440" cy="91440"/>
          </a:xfrm>
          <a:prstGeom prst="ellipse">
            <a:avLst/>
          </a:prstGeom>
          <a:solidFill>
            <a:srgbClr val="C79A3B"/>
          </a:solidFill>
          <a:ln/>
        </p:spPr>
      </p:sp>
      <p:sp>
        <p:nvSpPr>
          <p:cNvPr id="23" name="Text 19"/>
          <p:cNvSpPr/>
          <p:nvPr/>
        </p:nvSpPr>
        <p:spPr>
          <a:xfrm>
            <a:off x="6766560" y="4050792"/>
            <a:ext cx="4709160" cy="777240"/>
          </a:xfrm>
          <a:prstGeom prst="rect">
            <a:avLst/>
          </a:prstGeom>
          <a:noFill/>
          <a:ln/>
        </p:spPr>
        <p:txBody>
          <a:bodyPr wrap="square" lIns="0" tIns="0" rIns="0" bIns="0" rtlCol="0" anchor="t"/>
          <a:lstStyle/>
          <a:p>
            <a:pPr marL="0" indent="0">
              <a:lnSpc>
                <a:spcPct val="120000"/>
              </a:lnSpc>
              <a:buNone/>
            </a:pPr>
            <a:r>
              <a:rPr lang="en-US" sz="1150" dirty="0">
                <a:solidFill>
                  <a:srgbClr val="1B1F3B"/>
                </a:solidFill>
                <a:latin typeface="Calibri" pitchFamily="34" charset="0"/>
                <a:ea typeface="Calibri" pitchFamily="34" charset="-122"/>
                <a:cs typeface="Calibri" pitchFamily="34" charset="-120"/>
              </a:rPr>
              <a:t>Effective date of appointment and confirmation of authority to sign</a:t>
            </a:r>
            <a:endParaRPr lang="en-US" sz="1150" dirty="0"/>
          </a:p>
        </p:txBody>
      </p:sp>
      <p:sp>
        <p:nvSpPr>
          <p:cNvPr id="24" name="Shape 20"/>
          <p:cNvSpPr/>
          <p:nvPr/>
        </p:nvSpPr>
        <p:spPr>
          <a:xfrm>
            <a:off x="6537960" y="5129784"/>
            <a:ext cx="91440" cy="91440"/>
          </a:xfrm>
          <a:prstGeom prst="ellipse">
            <a:avLst/>
          </a:prstGeom>
          <a:solidFill>
            <a:srgbClr val="C79A3B"/>
          </a:solidFill>
          <a:ln/>
        </p:spPr>
      </p:sp>
      <p:sp>
        <p:nvSpPr>
          <p:cNvPr id="25" name="Text 21"/>
          <p:cNvSpPr/>
          <p:nvPr/>
        </p:nvSpPr>
        <p:spPr>
          <a:xfrm>
            <a:off x="6766560" y="4965192"/>
            <a:ext cx="4709160" cy="777240"/>
          </a:xfrm>
          <a:prstGeom prst="rect">
            <a:avLst/>
          </a:prstGeom>
          <a:noFill/>
          <a:ln/>
        </p:spPr>
        <p:txBody>
          <a:bodyPr wrap="square" lIns="0" tIns="0" rIns="0" bIns="0" rtlCol="0" anchor="t"/>
          <a:lstStyle/>
          <a:p>
            <a:pPr marL="0" indent="0">
              <a:lnSpc>
                <a:spcPct val="120000"/>
              </a:lnSpc>
              <a:buNone/>
            </a:pPr>
            <a:r>
              <a:rPr lang="en-US" sz="1150" dirty="0">
                <a:solidFill>
                  <a:srgbClr val="1B1F3B"/>
                </a:solidFill>
                <a:latin typeface="Calibri" pitchFamily="34" charset="0"/>
                <a:ea typeface="Calibri" pitchFamily="34" charset="-122"/>
                <a:cs typeface="Calibri" pitchFamily="34" charset="-120"/>
              </a:rPr>
              <a:t>Acknowledgement of any special instructions or areas of focus</a:t>
            </a:r>
            <a:endParaRPr lang="en-US" sz="1150" dirty="0"/>
          </a:p>
        </p:txBody>
      </p:sp>
      <p:sp>
        <p:nvSpPr>
          <p:cNvPr id="26" name="Text 22"/>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27" name="Text 23"/>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5</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STEP 2 — SA 210</a:t>
            </a:r>
            <a:endParaRPr lang="en-US" sz="12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700" b="1" dirty="0">
                <a:solidFill>
                  <a:srgbClr val="1B1F3B"/>
                </a:solidFill>
                <a:latin typeface="Cambria" pitchFamily="34" charset="0"/>
                <a:ea typeface="Cambria" pitchFamily="34" charset="-122"/>
                <a:cs typeface="Cambria" pitchFamily="34" charset="-120"/>
              </a:rPr>
              <a:t>Engagement Letter — Agreeing the Terms</a:t>
            </a:r>
            <a:endParaRPr lang="en-US" sz="2700" dirty="0"/>
          </a:p>
        </p:txBody>
      </p:sp>
      <p:sp>
        <p:nvSpPr>
          <p:cNvPr id="4" name="Text 2"/>
          <p:cNvSpPr/>
          <p:nvPr/>
        </p:nvSpPr>
        <p:spPr>
          <a:xfrm>
            <a:off x="548640" y="1371600"/>
            <a:ext cx="10789920" cy="502920"/>
          </a:xfrm>
          <a:prstGeom prst="rect">
            <a:avLst/>
          </a:prstGeom>
          <a:noFill/>
          <a:ln/>
        </p:spPr>
        <p:txBody>
          <a:bodyPr wrap="square" lIns="0" tIns="0" rIns="0" bIns="0" rtlCol="0" anchor="ctr"/>
          <a:lstStyle/>
          <a:p>
            <a:pPr marL="0" indent="0">
              <a:lnSpc>
                <a:spcPct val="120000"/>
              </a:lnSpc>
              <a:buNone/>
            </a:pPr>
            <a:r>
              <a:rPr lang="en-US" sz="1300" dirty="0">
                <a:solidFill>
                  <a:srgbClr val="5B6584"/>
                </a:solidFill>
                <a:latin typeface="Calibri" pitchFamily="34" charset="0"/>
                <a:ea typeface="Calibri" pitchFamily="34" charset="-122"/>
                <a:cs typeface="Calibri" pitchFamily="34" charset="-120"/>
              </a:rPr>
              <a:t>SA 210 requires the auditor to agree the terms of the engagement with management before commencing significant work, to avoid misunderstanding about scope and responsibilities.</a:t>
            </a:r>
            <a:endParaRPr lang="en-US" sz="1300" dirty="0"/>
          </a:p>
        </p:txBody>
      </p:sp>
      <p:graphicFrame>
        <p:nvGraphicFramePr>
          <p:cNvPr id="7" name="Table 0"/>
          <p:cNvGraphicFramePr>
            <a:graphicFrameLocks noGrp="1"/>
          </p:cNvGraphicFramePr>
          <p:nvPr/>
        </p:nvGraphicFramePr>
        <p:xfrm>
          <a:off x="548640" y="2011680"/>
          <a:ext cx="11064240" cy="3977640"/>
        </p:xfrm>
        <a:graphic>
          <a:graphicData uri="http://schemas.openxmlformats.org/drawingml/2006/table">
            <a:tbl>
              <a:tblPr/>
              <a:tblGrid>
                <a:gridCol w="3291840">
                  <a:extLst>
                    <a:ext uri="{9D8B030D-6E8A-4147-A177-3AD203B41FA5}">
                      <a16:colId xmlns:a16="http://schemas.microsoft.com/office/drawing/2014/main" val="20000"/>
                    </a:ext>
                  </a:extLst>
                </a:gridCol>
                <a:gridCol w="7772400">
                  <a:extLst>
                    <a:ext uri="{9D8B030D-6E8A-4147-A177-3AD203B41FA5}">
                      <a16:colId xmlns:a16="http://schemas.microsoft.com/office/drawing/2014/main" val="20001"/>
                    </a:ext>
                  </a:extLst>
                </a:gridCol>
              </a:tblGrid>
              <a:tr h="457200">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Element</a:t>
                      </a:r>
                      <a:endParaRPr lang="en-US" sz="12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What It Should Cover</a:t>
                      </a:r>
                      <a:endParaRPr lang="en-US" sz="12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594360">
                <a:tc>
                  <a:txBody>
                    <a:bodyPr/>
                    <a:lstStyle/>
                    <a:p>
                      <a:pPr marL="0" indent="0">
                        <a:buNone/>
                      </a:pPr>
                      <a:r>
                        <a:rPr lang="en-US" sz="1150" b="1" dirty="0">
                          <a:solidFill>
                            <a:srgbClr val="1B1F3B"/>
                          </a:solidFill>
                          <a:latin typeface="Calibri" pitchFamily="34" charset="0"/>
                          <a:ea typeface="Calibri" pitchFamily="34" charset="-122"/>
                          <a:cs typeface="Calibri" pitchFamily="34" charset="-120"/>
                        </a:rPr>
                        <a:t>Objective &amp; Scope</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50" dirty="0">
                          <a:solidFill>
                            <a:srgbClr val="1B1F3B"/>
                          </a:solidFill>
                          <a:latin typeface="Calibri" pitchFamily="34" charset="0"/>
                          <a:ea typeface="Calibri" pitchFamily="34" charset="-122"/>
                          <a:cs typeface="Calibri" pitchFamily="34" charset="-120"/>
                        </a:rPr>
                        <a:t>Audit of accounts u/s 44AB and reporting in Form 3CA/3CB with Form 3CD</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94360">
                <a:tc>
                  <a:txBody>
                    <a:bodyPr/>
                    <a:lstStyle/>
                    <a:p>
                      <a:pPr marL="0" indent="0">
                        <a:buNone/>
                      </a:pPr>
                      <a:r>
                        <a:rPr lang="en-US" sz="1150" b="1" dirty="0">
                          <a:solidFill>
                            <a:srgbClr val="1B1F3B"/>
                          </a:solidFill>
                          <a:latin typeface="Calibri" pitchFamily="34" charset="0"/>
                          <a:ea typeface="Calibri" pitchFamily="34" charset="-122"/>
                          <a:cs typeface="Calibri" pitchFamily="34" charset="-120"/>
                        </a:rPr>
                        <a:t>Management's Responsibility</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50" dirty="0">
                          <a:solidFill>
                            <a:srgbClr val="1B1F3B"/>
                          </a:solidFill>
                          <a:latin typeface="Calibri" pitchFamily="34" charset="0"/>
                          <a:ea typeface="Calibri" pitchFamily="34" charset="-122"/>
                          <a:cs typeface="Calibri" pitchFamily="34" charset="-120"/>
                        </a:rPr>
                        <a:t>Maintenance of accounts, internal controls &amp; providing accurate information/explanations</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2"/>
                  </a:ext>
                </a:extLst>
              </a:tr>
              <a:tr h="594360">
                <a:tc>
                  <a:txBody>
                    <a:bodyPr/>
                    <a:lstStyle/>
                    <a:p>
                      <a:pPr marL="0" indent="0">
                        <a:buNone/>
                      </a:pPr>
                      <a:r>
                        <a:rPr lang="en-US" sz="1150" b="1" dirty="0">
                          <a:solidFill>
                            <a:srgbClr val="1B1F3B"/>
                          </a:solidFill>
                          <a:latin typeface="Calibri" pitchFamily="34" charset="0"/>
                          <a:ea typeface="Calibri" pitchFamily="34" charset="-122"/>
                          <a:cs typeface="Calibri" pitchFamily="34" charset="-120"/>
                        </a:rPr>
                        <a:t>Auditor's Responsibility</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50" dirty="0">
                          <a:solidFill>
                            <a:srgbClr val="1B1F3B"/>
                          </a:solidFill>
                          <a:latin typeface="Calibri" pitchFamily="34" charset="0"/>
                          <a:ea typeface="Calibri" pitchFamily="34" charset="-122"/>
                          <a:cs typeface="Calibri" pitchFamily="34" charset="-120"/>
                        </a:rPr>
                        <a:t>Conducting the audit per applicable SAs and reporting per the prescribed formats</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94360">
                <a:tc>
                  <a:txBody>
                    <a:bodyPr/>
                    <a:lstStyle/>
                    <a:p>
                      <a:pPr marL="0" indent="0">
                        <a:buNone/>
                      </a:pPr>
                      <a:r>
                        <a:rPr lang="en-US" sz="1150" b="1" dirty="0">
                          <a:solidFill>
                            <a:srgbClr val="1B1F3B"/>
                          </a:solidFill>
                          <a:latin typeface="Calibri" pitchFamily="34" charset="0"/>
                          <a:ea typeface="Calibri" pitchFamily="34" charset="-122"/>
                          <a:cs typeface="Calibri" pitchFamily="34" charset="-120"/>
                        </a:rPr>
                        <a:t>Inherent Limitations</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50" dirty="0">
                          <a:solidFill>
                            <a:srgbClr val="1B1F3B"/>
                          </a:solidFill>
                          <a:latin typeface="Calibri" pitchFamily="34" charset="0"/>
                          <a:ea typeface="Calibri" pitchFamily="34" charset="-122"/>
                          <a:cs typeface="Calibri" pitchFamily="34" charset="-120"/>
                        </a:rPr>
                        <a:t>Audit provides reasonable, not absolute, assurance; risk of material misstatement not detected</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4"/>
                  </a:ext>
                </a:extLst>
              </a:tr>
              <a:tr h="594360">
                <a:tc>
                  <a:txBody>
                    <a:bodyPr/>
                    <a:lstStyle/>
                    <a:p>
                      <a:pPr marL="0" indent="0">
                        <a:buNone/>
                      </a:pPr>
                      <a:r>
                        <a:rPr lang="en-US" sz="1150" b="1" dirty="0">
                          <a:solidFill>
                            <a:srgbClr val="1B1F3B"/>
                          </a:solidFill>
                          <a:latin typeface="Calibri" pitchFamily="34" charset="0"/>
                          <a:ea typeface="Calibri" pitchFamily="34" charset="-122"/>
                          <a:cs typeface="Calibri" pitchFamily="34" charset="-120"/>
                        </a:rPr>
                        <a:t>Reporting Framework</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50" dirty="0">
                          <a:solidFill>
                            <a:srgbClr val="1B1F3B"/>
                          </a:solidFill>
                          <a:latin typeface="Calibri" pitchFamily="34" charset="0"/>
                          <a:ea typeface="Calibri" pitchFamily="34" charset="-122"/>
                          <a:cs typeface="Calibri" pitchFamily="34" charset="-120"/>
                        </a:rPr>
                        <a:t>Reference to Form 3CA/3CB, Form 3CD and the applicable accounting framework</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48640">
                <a:tc>
                  <a:txBody>
                    <a:bodyPr/>
                    <a:lstStyle/>
                    <a:p>
                      <a:pPr marL="0" indent="0">
                        <a:buNone/>
                      </a:pPr>
                      <a:r>
                        <a:rPr lang="en-US" sz="1150" b="1" dirty="0">
                          <a:solidFill>
                            <a:srgbClr val="1B1F3B"/>
                          </a:solidFill>
                          <a:latin typeface="Calibri" pitchFamily="34" charset="0"/>
                          <a:ea typeface="Calibri" pitchFamily="34" charset="-122"/>
                          <a:cs typeface="Calibri" pitchFamily="34" charset="-120"/>
                        </a:rPr>
                        <a:t>Fees &amp; Billing Arrangements</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50" dirty="0">
                          <a:solidFill>
                            <a:srgbClr val="1B1F3B"/>
                          </a:solidFill>
                          <a:latin typeface="Calibri" pitchFamily="34" charset="0"/>
                          <a:ea typeface="Calibri" pitchFamily="34" charset="-122"/>
                          <a:cs typeface="Calibri" pitchFamily="34" charset="-120"/>
                        </a:rPr>
                        <a:t>Basis of fees, expected timelines and billing terms</a:t>
                      </a:r>
                      <a:endParaRPr lang="en-US" sz="115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6"/>
                  </a:ext>
                </a:extLst>
              </a:tr>
            </a:tbl>
          </a:graphicData>
        </a:graphic>
      </p:graphicFrame>
      <p:sp>
        <p:nvSpPr>
          <p:cNvPr id="6" name="Text 3"/>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5" name="Text 4"/>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6</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STEP 3 — SA 230</a:t>
            </a:r>
            <a:endParaRPr lang="en-US" sz="2800" dirty="0"/>
          </a:p>
        </p:txBody>
      </p:sp>
      <p:sp>
        <p:nvSpPr>
          <p:cNvPr id="3" name="Text 1"/>
          <p:cNvSpPr/>
          <p:nvPr/>
        </p:nvSpPr>
        <p:spPr>
          <a:xfrm>
            <a:off x="358140" y="3579876"/>
            <a:ext cx="10058400" cy="640080"/>
          </a:xfrm>
          <a:prstGeom prst="rect">
            <a:avLst/>
          </a:prstGeom>
          <a:noFill/>
          <a:ln/>
        </p:spPr>
        <p:txBody>
          <a:bodyPr wrap="square" lIns="0" tIns="0" rIns="0" bIns="0" rtlCol="0" anchor="ctr"/>
          <a:lstStyle/>
          <a:p>
            <a:pPr marL="0" indent="0">
              <a:buNone/>
            </a:pPr>
            <a:r>
              <a:rPr lang="en-US" sz="3200" b="1" dirty="0">
                <a:solidFill>
                  <a:schemeClr val="accent6">
                    <a:lumMod val="50000"/>
                  </a:schemeClr>
                </a:solidFill>
                <a:latin typeface="Cambria" pitchFamily="34" charset="0"/>
                <a:ea typeface="Cambria" pitchFamily="34" charset="-122"/>
                <a:cs typeface="Cambria" pitchFamily="34" charset="-120"/>
              </a:rPr>
              <a:t>Audit Documentation</a:t>
            </a:r>
            <a:endParaRPr lang="en-US" sz="3200" dirty="0">
              <a:solidFill>
                <a:schemeClr val="accent6">
                  <a:lumMod val="50000"/>
                </a:schemeClr>
              </a:solidFill>
            </a:endParaRPr>
          </a:p>
        </p:txBody>
      </p:sp>
      <p:sp>
        <p:nvSpPr>
          <p:cNvPr id="4" name="Text 2"/>
          <p:cNvSpPr/>
          <p:nvPr/>
        </p:nvSpPr>
        <p:spPr>
          <a:xfrm>
            <a:off x="548640" y="1371600"/>
            <a:ext cx="10607040" cy="502920"/>
          </a:xfrm>
          <a:prstGeom prst="rect">
            <a:avLst/>
          </a:prstGeom>
          <a:noFill/>
          <a:ln/>
        </p:spPr>
        <p:txBody>
          <a:bodyPr wrap="square" lIns="0" tIns="0" rIns="0" bIns="0" rtlCol="0" anchor="ctr"/>
          <a:lstStyle/>
          <a:p>
            <a:pPr marL="0" indent="0">
              <a:lnSpc>
                <a:spcPct val="120000"/>
              </a:lnSpc>
              <a:buNone/>
            </a:pPr>
            <a:r>
              <a:rPr lang="en-US" sz="2000" dirty="0">
                <a:latin typeface="Calibri" pitchFamily="34" charset="0"/>
                <a:ea typeface="Calibri" pitchFamily="34" charset="-122"/>
                <a:cs typeface="Calibri" pitchFamily="34" charset="-120"/>
              </a:rPr>
              <a:t>SA 230 requires documentation sufficient for an experienced auditor, with no prior connection to the audit, to understand the work performed and conclusions reached.</a:t>
            </a:r>
            <a:endParaRPr lang="en-US" sz="2000" dirty="0"/>
          </a:p>
        </p:txBody>
      </p:sp>
      <p:sp>
        <p:nvSpPr>
          <p:cNvPr id="5" name="Shape 3"/>
          <p:cNvSpPr/>
          <p:nvPr/>
        </p:nvSpPr>
        <p:spPr>
          <a:xfrm>
            <a:off x="548640" y="2148840"/>
            <a:ext cx="3611880" cy="1920240"/>
          </a:xfrm>
          <a:prstGeom prst="roundRect">
            <a:avLst>
              <a:gd name="adj" fmla="val 4762"/>
            </a:avLst>
          </a:prstGeom>
          <a:solidFill>
            <a:srgbClr val="263275"/>
          </a:solidFill>
          <a:ln/>
        </p:spPr>
      </p:sp>
      <p:pic>
        <p:nvPicPr>
          <p:cNvPr id="6" name="Image 0" descr="/home/claude/sacompliance/icon_clipboard_white.png"/>
          <p:cNvPicPr>
            <a:picLocks noChangeAspect="1"/>
          </p:cNvPicPr>
          <p:nvPr/>
        </p:nvPicPr>
        <p:blipFill>
          <a:blip r:embed="rId3"/>
          <a:stretch>
            <a:fillRect/>
          </a:stretch>
        </p:blipFill>
        <p:spPr>
          <a:xfrm>
            <a:off x="731520" y="2331720"/>
            <a:ext cx="365760" cy="365760"/>
          </a:xfrm>
          <a:prstGeom prst="rect">
            <a:avLst/>
          </a:prstGeom>
        </p:spPr>
      </p:pic>
      <p:sp>
        <p:nvSpPr>
          <p:cNvPr id="7" name="Text 4"/>
          <p:cNvSpPr/>
          <p:nvPr/>
        </p:nvSpPr>
        <p:spPr>
          <a:xfrm>
            <a:off x="731520" y="2743200"/>
            <a:ext cx="3246120" cy="502920"/>
          </a:xfrm>
          <a:prstGeom prst="rect">
            <a:avLst/>
          </a:prstGeom>
          <a:noFill/>
          <a:ln/>
        </p:spPr>
        <p:txBody>
          <a:bodyPr wrap="square" lIns="0" tIns="0" rIns="0" bIns="0" rtlCol="0" anchor="t"/>
          <a:lstStyle/>
          <a:p>
            <a:pPr marL="0" indent="0">
              <a:lnSpc>
                <a:spcPct val="110000"/>
              </a:lnSpc>
              <a:buNone/>
            </a:pPr>
            <a:r>
              <a:rPr lang="en-US" sz="2000" b="1" dirty="0">
                <a:solidFill>
                  <a:srgbClr val="C79A3B"/>
                </a:solidFill>
                <a:latin typeface="Calibri" pitchFamily="34" charset="0"/>
                <a:ea typeface="Calibri" pitchFamily="34" charset="-122"/>
                <a:cs typeface="Calibri" pitchFamily="34" charset="-120"/>
              </a:rPr>
              <a:t>Nature, Timing &amp; Extent</a:t>
            </a:r>
            <a:endParaRPr lang="en-US" sz="2000" dirty="0"/>
          </a:p>
        </p:txBody>
      </p:sp>
      <p:sp>
        <p:nvSpPr>
          <p:cNvPr id="8" name="Text 5"/>
          <p:cNvSpPr/>
          <p:nvPr/>
        </p:nvSpPr>
        <p:spPr>
          <a:xfrm>
            <a:off x="731520" y="3246120"/>
            <a:ext cx="3246120" cy="77724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Of audit procedures performed to comply with SAs and applicable legal requirements</a:t>
            </a:r>
            <a:endParaRPr lang="en-US" sz="2000" dirty="0"/>
          </a:p>
        </p:txBody>
      </p:sp>
      <p:sp>
        <p:nvSpPr>
          <p:cNvPr id="9" name="Shape 6"/>
          <p:cNvSpPr/>
          <p:nvPr/>
        </p:nvSpPr>
        <p:spPr>
          <a:xfrm>
            <a:off x="4297680" y="2148840"/>
            <a:ext cx="3611880" cy="1920240"/>
          </a:xfrm>
          <a:prstGeom prst="roundRect">
            <a:avLst>
              <a:gd name="adj" fmla="val 4762"/>
            </a:avLst>
          </a:prstGeom>
          <a:solidFill>
            <a:srgbClr val="263275"/>
          </a:solidFill>
          <a:ln/>
        </p:spPr>
      </p:sp>
      <p:pic>
        <p:nvPicPr>
          <p:cNvPr id="10" name="Image 1" descr="/home/claude/sacompliance/icon_search_white.png"/>
          <p:cNvPicPr>
            <a:picLocks noChangeAspect="1"/>
          </p:cNvPicPr>
          <p:nvPr/>
        </p:nvPicPr>
        <p:blipFill>
          <a:blip r:embed="rId4"/>
          <a:stretch>
            <a:fillRect/>
          </a:stretch>
        </p:blipFill>
        <p:spPr>
          <a:xfrm>
            <a:off x="4480560" y="2331720"/>
            <a:ext cx="365760" cy="365760"/>
          </a:xfrm>
          <a:prstGeom prst="rect">
            <a:avLst/>
          </a:prstGeom>
        </p:spPr>
      </p:pic>
      <p:sp>
        <p:nvSpPr>
          <p:cNvPr id="11" name="Text 7"/>
          <p:cNvSpPr/>
          <p:nvPr/>
        </p:nvSpPr>
        <p:spPr>
          <a:xfrm>
            <a:off x="4480560" y="2743200"/>
            <a:ext cx="3246120" cy="502920"/>
          </a:xfrm>
          <a:prstGeom prst="rect">
            <a:avLst/>
          </a:prstGeom>
          <a:noFill/>
          <a:ln/>
        </p:spPr>
        <p:txBody>
          <a:bodyPr wrap="square" lIns="0" tIns="0" rIns="0" bIns="0" rtlCol="0" anchor="t"/>
          <a:lstStyle/>
          <a:p>
            <a:pPr marL="0" indent="0">
              <a:lnSpc>
                <a:spcPct val="110000"/>
              </a:lnSpc>
              <a:buNone/>
            </a:pPr>
            <a:r>
              <a:rPr lang="en-US" sz="2000" b="1" dirty="0">
                <a:solidFill>
                  <a:srgbClr val="C79A3B"/>
                </a:solidFill>
                <a:latin typeface="Calibri" pitchFamily="34" charset="0"/>
                <a:ea typeface="Calibri" pitchFamily="34" charset="-122"/>
                <a:cs typeface="Calibri" pitchFamily="34" charset="-120"/>
              </a:rPr>
              <a:t>Results &amp; Evidence Obtained</a:t>
            </a:r>
            <a:endParaRPr lang="en-US" sz="2000" dirty="0"/>
          </a:p>
        </p:txBody>
      </p:sp>
      <p:sp>
        <p:nvSpPr>
          <p:cNvPr id="12" name="Text 8"/>
          <p:cNvSpPr/>
          <p:nvPr/>
        </p:nvSpPr>
        <p:spPr>
          <a:xfrm>
            <a:off x="4480560" y="3246120"/>
            <a:ext cx="3246120" cy="77724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Audit evidence gathered and the results of the procedures performed</a:t>
            </a:r>
            <a:endParaRPr lang="en-US" sz="2000" dirty="0"/>
          </a:p>
        </p:txBody>
      </p:sp>
      <p:sp>
        <p:nvSpPr>
          <p:cNvPr id="13" name="Shape 9"/>
          <p:cNvSpPr/>
          <p:nvPr/>
        </p:nvSpPr>
        <p:spPr>
          <a:xfrm>
            <a:off x="8046720" y="2148840"/>
            <a:ext cx="3611880" cy="1920240"/>
          </a:xfrm>
          <a:prstGeom prst="roundRect">
            <a:avLst>
              <a:gd name="adj" fmla="val 4762"/>
            </a:avLst>
          </a:prstGeom>
          <a:solidFill>
            <a:srgbClr val="263275"/>
          </a:solidFill>
          <a:ln/>
        </p:spPr>
      </p:sp>
      <p:pic>
        <p:nvPicPr>
          <p:cNvPr id="14" name="Image 2" descr="/home/claude/sacompliance/icon_balance_white.png"/>
          <p:cNvPicPr>
            <a:picLocks noChangeAspect="1"/>
          </p:cNvPicPr>
          <p:nvPr/>
        </p:nvPicPr>
        <p:blipFill>
          <a:blip r:embed="rId5"/>
          <a:stretch>
            <a:fillRect/>
          </a:stretch>
        </p:blipFill>
        <p:spPr>
          <a:xfrm>
            <a:off x="8229600" y="2331720"/>
            <a:ext cx="365760" cy="365760"/>
          </a:xfrm>
          <a:prstGeom prst="rect">
            <a:avLst/>
          </a:prstGeom>
        </p:spPr>
      </p:pic>
      <p:sp>
        <p:nvSpPr>
          <p:cNvPr id="15" name="Text 10"/>
          <p:cNvSpPr/>
          <p:nvPr/>
        </p:nvSpPr>
        <p:spPr>
          <a:xfrm>
            <a:off x="8229600" y="2743200"/>
            <a:ext cx="3246120" cy="502920"/>
          </a:xfrm>
          <a:prstGeom prst="rect">
            <a:avLst/>
          </a:prstGeom>
          <a:noFill/>
          <a:ln/>
        </p:spPr>
        <p:txBody>
          <a:bodyPr wrap="square" lIns="0" tIns="0" rIns="0" bIns="0" rtlCol="0" anchor="t"/>
          <a:lstStyle/>
          <a:p>
            <a:pPr marL="0" indent="0">
              <a:lnSpc>
                <a:spcPct val="110000"/>
              </a:lnSpc>
              <a:buNone/>
            </a:pPr>
            <a:r>
              <a:rPr lang="en-US" sz="2000" b="1" dirty="0">
                <a:solidFill>
                  <a:srgbClr val="C79A3B"/>
                </a:solidFill>
                <a:latin typeface="Calibri" pitchFamily="34" charset="0"/>
                <a:ea typeface="Calibri" pitchFamily="34" charset="-122"/>
                <a:cs typeface="Calibri" pitchFamily="34" charset="-120"/>
              </a:rPr>
              <a:t>Significant Matters &amp; Judgments</a:t>
            </a:r>
            <a:endParaRPr lang="en-US" sz="2000" dirty="0"/>
          </a:p>
        </p:txBody>
      </p:sp>
      <p:sp>
        <p:nvSpPr>
          <p:cNvPr id="16" name="Text 11"/>
          <p:cNvSpPr/>
          <p:nvPr/>
        </p:nvSpPr>
        <p:spPr>
          <a:xfrm>
            <a:off x="8229600" y="3246120"/>
            <a:ext cx="3246120" cy="77724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Significant matters arising, conclusions reached and professional judgments made</a:t>
            </a:r>
            <a:endParaRPr lang="en-US" sz="2000" dirty="0"/>
          </a:p>
        </p:txBody>
      </p:sp>
      <p:sp>
        <p:nvSpPr>
          <p:cNvPr id="17" name="Shape 12"/>
          <p:cNvSpPr/>
          <p:nvPr/>
        </p:nvSpPr>
        <p:spPr>
          <a:xfrm>
            <a:off x="548640" y="4206240"/>
            <a:ext cx="3611880" cy="1920240"/>
          </a:xfrm>
          <a:prstGeom prst="roundRect">
            <a:avLst>
              <a:gd name="adj" fmla="val 4762"/>
            </a:avLst>
          </a:prstGeom>
          <a:solidFill>
            <a:srgbClr val="263275"/>
          </a:solidFill>
          <a:ln/>
        </p:spPr>
      </p:sp>
      <p:pic>
        <p:nvPicPr>
          <p:cNvPr id="18" name="Image 3" descr="/home/claude/sacompliance/icon_archive_white.png"/>
          <p:cNvPicPr>
            <a:picLocks noChangeAspect="1"/>
          </p:cNvPicPr>
          <p:nvPr/>
        </p:nvPicPr>
        <p:blipFill>
          <a:blip r:embed="rId6"/>
          <a:stretch>
            <a:fillRect/>
          </a:stretch>
        </p:blipFill>
        <p:spPr>
          <a:xfrm>
            <a:off x="731520" y="4389120"/>
            <a:ext cx="365760" cy="365760"/>
          </a:xfrm>
          <a:prstGeom prst="rect">
            <a:avLst/>
          </a:prstGeom>
        </p:spPr>
      </p:pic>
      <p:sp>
        <p:nvSpPr>
          <p:cNvPr id="19" name="Text 13"/>
          <p:cNvSpPr/>
          <p:nvPr/>
        </p:nvSpPr>
        <p:spPr>
          <a:xfrm>
            <a:off x="731520" y="4800600"/>
            <a:ext cx="3246120" cy="502920"/>
          </a:xfrm>
          <a:prstGeom prst="rect">
            <a:avLst/>
          </a:prstGeom>
          <a:noFill/>
          <a:ln/>
        </p:spPr>
        <p:txBody>
          <a:bodyPr wrap="square" lIns="0" tIns="0" rIns="0" bIns="0" rtlCol="0" anchor="t"/>
          <a:lstStyle/>
          <a:p>
            <a:pPr marL="0" indent="0">
              <a:lnSpc>
                <a:spcPct val="110000"/>
              </a:lnSpc>
              <a:buNone/>
            </a:pPr>
            <a:r>
              <a:rPr lang="en-US" sz="2000" b="1" dirty="0">
                <a:solidFill>
                  <a:srgbClr val="C79A3B"/>
                </a:solidFill>
                <a:latin typeface="Calibri" pitchFamily="34" charset="0"/>
                <a:ea typeface="Calibri" pitchFamily="34" charset="-122"/>
                <a:cs typeface="Calibri" pitchFamily="34" charset="-120"/>
              </a:rPr>
              <a:t>Retention Period</a:t>
            </a:r>
            <a:endParaRPr lang="en-US" sz="2000" dirty="0"/>
          </a:p>
        </p:txBody>
      </p:sp>
      <p:sp>
        <p:nvSpPr>
          <p:cNvPr id="20" name="Text 14"/>
          <p:cNvSpPr/>
          <p:nvPr/>
        </p:nvSpPr>
        <p:spPr>
          <a:xfrm>
            <a:off x="731520" y="5303520"/>
            <a:ext cx="3246120" cy="77724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Working papers to be retained for at least 7 years from the report date</a:t>
            </a:r>
            <a:endParaRPr lang="en-US" sz="2000" dirty="0"/>
          </a:p>
        </p:txBody>
      </p:sp>
      <p:sp>
        <p:nvSpPr>
          <p:cNvPr id="21" name="Shape 15"/>
          <p:cNvSpPr/>
          <p:nvPr/>
        </p:nvSpPr>
        <p:spPr>
          <a:xfrm>
            <a:off x="4297680" y="4206240"/>
            <a:ext cx="3611880" cy="1920240"/>
          </a:xfrm>
          <a:prstGeom prst="roundRect">
            <a:avLst>
              <a:gd name="adj" fmla="val 4762"/>
            </a:avLst>
          </a:prstGeom>
          <a:solidFill>
            <a:srgbClr val="263275"/>
          </a:solidFill>
          <a:ln/>
        </p:spPr>
      </p:sp>
      <p:pic>
        <p:nvPicPr>
          <p:cNvPr id="22" name="Image 4" descr="/home/claude/sacompliance/icon_usercheck_white.png"/>
          <p:cNvPicPr>
            <a:picLocks noChangeAspect="1"/>
          </p:cNvPicPr>
          <p:nvPr/>
        </p:nvPicPr>
        <p:blipFill>
          <a:blip r:embed="rId7"/>
          <a:stretch>
            <a:fillRect/>
          </a:stretch>
        </p:blipFill>
        <p:spPr>
          <a:xfrm>
            <a:off x="4480560" y="4389120"/>
            <a:ext cx="365760" cy="365760"/>
          </a:xfrm>
          <a:prstGeom prst="rect">
            <a:avLst/>
          </a:prstGeom>
        </p:spPr>
      </p:pic>
      <p:sp>
        <p:nvSpPr>
          <p:cNvPr id="23" name="Text 16"/>
          <p:cNvSpPr/>
          <p:nvPr/>
        </p:nvSpPr>
        <p:spPr>
          <a:xfrm>
            <a:off x="4480560" y="4800600"/>
            <a:ext cx="3246120" cy="502920"/>
          </a:xfrm>
          <a:prstGeom prst="rect">
            <a:avLst/>
          </a:prstGeom>
          <a:noFill/>
          <a:ln/>
        </p:spPr>
        <p:txBody>
          <a:bodyPr wrap="square" lIns="0" tIns="0" rIns="0" bIns="0" rtlCol="0" anchor="t"/>
          <a:lstStyle/>
          <a:p>
            <a:pPr marL="0" indent="0">
              <a:lnSpc>
                <a:spcPct val="110000"/>
              </a:lnSpc>
              <a:buNone/>
            </a:pPr>
            <a:r>
              <a:rPr lang="en-US" sz="2000" b="1" dirty="0">
                <a:solidFill>
                  <a:srgbClr val="C79A3B"/>
                </a:solidFill>
                <a:latin typeface="Calibri" pitchFamily="34" charset="0"/>
                <a:ea typeface="Calibri" pitchFamily="34" charset="-122"/>
                <a:cs typeface="Calibri" pitchFamily="34" charset="-120"/>
              </a:rPr>
              <a:t>Sign-off &amp; Review</a:t>
            </a:r>
            <a:endParaRPr lang="en-US" sz="2000" dirty="0"/>
          </a:p>
        </p:txBody>
      </p:sp>
      <p:sp>
        <p:nvSpPr>
          <p:cNvPr id="24" name="Text 17"/>
          <p:cNvSpPr/>
          <p:nvPr/>
        </p:nvSpPr>
        <p:spPr>
          <a:xfrm>
            <a:off x="4480560" y="5303520"/>
            <a:ext cx="3246120" cy="77724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Evidence of engagement partner review and completion of the file on time</a:t>
            </a:r>
            <a:endParaRPr lang="en-US" sz="2000" dirty="0"/>
          </a:p>
        </p:txBody>
      </p:sp>
      <p:sp>
        <p:nvSpPr>
          <p:cNvPr id="25" name="Shape 18"/>
          <p:cNvSpPr/>
          <p:nvPr/>
        </p:nvSpPr>
        <p:spPr>
          <a:xfrm>
            <a:off x="8046720" y="4206240"/>
            <a:ext cx="3611880" cy="1920240"/>
          </a:xfrm>
          <a:prstGeom prst="roundRect">
            <a:avLst>
              <a:gd name="adj" fmla="val 4762"/>
            </a:avLst>
          </a:prstGeom>
          <a:solidFill>
            <a:srgbClr val="263275"/>
          </a:solidFill>
          <a:ln/>
        </p:spPr>
      </p:sp>
      <p:pic>
        <p:nvPicPr>
          <p:cNvPr id="26" name="Image 5" descr="/home/claude/sacompliance/icon_checkcircle_white.png"/>
          <p:cNvPicPr>
            <a:picLocks noChangeAspect="1"/>
          </p:cNvPicPr>
          <p:nvPr/>
        </p:nvPicPr>
        <p:blipFill>
          <a:blip r:embed="rId8"/>
          <a:stretch>
            <a:fillRect/>
          </a:stretch>
        </p:blipFill>
        <p:spPr>
          <a:xfrm>
            <a:off x="8229600" y="4389120"/>
            <a:ext cx="365760" cy="365760"/>
          </a:xfrm>
          <a:prstGeom prst="rect">
            <a:avLst/>
          </a:prstGeom>
        </p:spPr>
      </p:pic>
      <p:sp>
        <p:nvSpPr>
          <p:cNvPr id="27" name="Text 19"/>
          <p:cNvSpPr/>
          <p:nvPr/>
        </p:nvSpPr>
        <p:spPr>
          <a:xfrm>
            <a:off x="8229600" y="4800600"/>
            <a:ext cx="3246120" cy="502920"/>
          </a:xfrm>
          <a:prstGeom prst="rect">
            <a:avLst/>
          </a:prstGeom>
          <a:noFill/>
          <a:ln/>
        </p:spPr>
        <p:txBody>
          <a:bodyPr wrap="square" lIns="0" tIns="0" rIns="0" bIns="0" rtlCol="0" anchor="t"/>
          <a:lstStyle/>
          <a:p>
            <a:pPr marL="0" indent="0">
              <a:lnSpc>
                <a:spcPct val="110000"/>
              </a:lnSpc>
              <a:buNone/>
            </a:pPr>
            <a:r>
              <a:rPr lang="en-US" sz="2000" b="1" dirty="0">
                <a:solidFill>
                  <a:srgbClr val="C79A3B"/>
                </a:solidFill>
                <a:latin typeface="Calibri" pitchFamily="34" charset="0"/>
                <a:ea typeface="Calibri" pitchFamily="34" charset="-122"/>
                <a:cs typeface="Calibri" pitchFamily="34" charset="-120"/>
              </a:rPr>
              <a:t>Assembly of Final File</a:t>
            </a:r>
            <a:endParaRPr lang="en-US" sz="2000" dirty="0"/>
          </a:p>
        </p:txBody>
      </p:sp>
      <p:sp>
        <p:nvSpPr>
          <p:cNvPr id="28" name="Text 20"/>
          <p:cNvSpPr/>
          <p:nvPr/>
        </p:nvSpPr>
        <p:spPr>
          <a:xfrm>
            <a:off x="8229600" y="5303520"/>
            <a:ext cx="3246120" cy="777240"/>
          </a:xfrm>
          <a:prstGeom prst="rect">
            <a:avLst/>
          </a:prstGeom>
          <a:noFill/>
          <a:ln/>
        </p:spPr>
        <p:txBody>
          <a:bodyPr wrap="square" lIns="0" tIns="0" rIns="0" bIns="0" rtlCol="0" anchor="t"/>
          <a:lstStyle/>
          <a:p>
            <a:pPr marL="0" indent="0">
              <a:lnSpc>
                <a:spcPct val="120000"/>
              </a:lnSpc>
              <a:buNone/>
            </a:pPr>
            <a:r>
              <a:rPr lang="en-US" sz="2000" dirty="0">
                <a:solidFill>
                  <a:srgbClr val="CADCFC"/>
                </a:solidFill>
                <a:latin typeface="Calibri" pitchFamily="34" charset="0"/>
                <a:ea typeface="Calibri" pitchFamily="34" charset="-122"/>
                <a:cs typeface="Calibri" pitchFamily="34" charset="-120"/>
              </a:rPr>
              <a:t>Audit file to be assembled promptly, ordinarily within 60 days of the report date</a:t>
            </a:r>
            <a:endParaRPr lang="en-US" sz="2000" dirty="0"/>
          </a:p>
        </p:txBody>
      </p:sp>
      <p:sp>
        <p:nvSpPr>
          <p:cNvPr id="29" name="Text 21"/>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2000" dirty="0">
                <a:solidFill>
                  <a:srgbClr val="CADCFC"/>
                </a:solidFill>
                <a:latin typeface="Calibri" pitchFamily="34" charset="0"/>
                <a:ea typeface="Calibri" pitchFamily="34" charset="-122"/>
                <a:cs typeface="Calibri" pitchFamily="34" charset="-120"/>
              </a:rPr>
              <a:t>SA Compliance in Tax Audit</a:t>
            </a:r>
            <a:endParaRPr lang="en-US" sz="2000" dirty="0"/>
          </a:p>
        </p:txBody>
      </p:sp>
      <p:sp>
        <p:nvSpPr>
          <p:cNvPr id="30" name="Text 22"/>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2000" dirty="0">
                <a:solidFill>
                  <a:srgbClr val="CADCFC"/>
                </a:solidFill>
                <a:latin typeface="Calibri" pitchFamily="34" charset="0"/>
                <a:ea typeface="Calibri" pitchFamily="34" charset="-122"/>
                <a:cs typeface="Calibri" pitchFamily="34" charset="-120"/>
              </a:rPr>
              <a:t>7</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FIELDWORK — SA 500 &amp; SA 505</a:t>
            </a:r>
            <a:endParaRPr lang="en-US" sz="12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700" b="1" dirty="0">
                <a:solidFill>
                  <a:srgbClr val="1B1F3B"/>
                </a:solidFill>
                <a:latin typeface="Cambria" pitchFamily="34" charset="0"/>
                <a:ea typeface="Cambria" pitchFamily="34" charset="-122"/>
                <a:cs typeface="Cambria" pitchFamily="34" charset="-120"/>
              </a:rPr>
              <a:t>Audit Evidence &amp; External Confirmations</a:t>
            </a:r>
            <a:endParaRPr lang="en-US" sz="2700" dirty="0"/>
          </a:p>
        </p:txBody>
      </p:sp>
      <p:sp>
        <p:nvSpPr>
          <p:cNvPr id="4" name="Shape 2"/>
          <p:cNvSpPr/>
          <p:nvPr/>
        </p:nvSpPr>
        <p:spPr>
          <a:xfrm>
            <a:off x="548640" y="1508760"/>
            <a:ext cx="5349240" cy="4572000"/>
          </a:xfrm>
          <a:prstGeom prst="roundRect">
            <a:avLst>
              <a:gd name="adj" fmla="val 2400"/>
            </a:avLst>
          </a:prstGeom>
          <a:solidFill>
            <a:srgbClr val="F4F6FB"/>
          </a:solidFill>
          <a:ln/>
        </p:spPr>
      </p:sp>
      <p:pic>
        <p:nvPicPr>
          <p:cNvPr id="5" name="Image 0" descr="/home/claude/sacompliance/icon_search_navy.png"/>
          <p:cNvPicPr>
            <a:picLocks noChangeAspect="1"/>
          </p:cNvPicPr>
          <p:nvPr/>
        </p:nvPicPr>
        <p:blipFill>
          <a:blip r:embed="rId3"/>
          <a:stretch>
            <a:fillRect/>
          </a:stretch>
        </p:blipFill>
        <p:spPr>
          <a:xfrm>
            <a:off x="868680" y="1737360"/>
            <a:ext cx="457200" cy="457200"/>
          </a:xfrm>
          <a:prstGeom prst="rect">
            <a:avLst/>
          </a:prstGeom>
        </p:spPr>
      </p:pic>
      <p:sp>
        <p:nvSpPr>
          <p:cNvPr id="6" name="Text 3"/>
          <p:cNvSpPr/>
          <p:nvPr/>
        </p:nvSpPr>
        <p:spPr>
          <a:xfrm>
            <a:off x="1463040" y="1810512"/>
            <a:ext cx="4206240" cy="365760"/>
          </a:xfrm>
          <a:prstGeom prst="rect">
            <a:avLst/>
          </a:prstGeom>
          <a:noFill/>
          <a:ln/>
        </p:spPr>
        <p:txBody>
          <a:bodyPr wrap="square" lIns="0" tIns="0" rIns="0" bIns="0"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SA 500 — Audit Evidence</a:t>
            </a:r>
            <a:endParaRPr lang="en-US" sz="1400" dirty="0"/>
          </a:p>
        </p:txBody>
      </p:sp>
      <p:sp>
        <p:nvSpPr>
          <p:cNvPr id="7" name="Shape 4"/>
          <p:cNvSpPr/>
          <p:nvPr/>
        </p:nvSpPr>
        <p:spPr>
          <a:xfrm>
            <a:off x="868680" y="2432304"/>
            <a:ext cx="91440" cy="91440"/>
          </a:xfrm>
          <a:prstGeom prst="ellipse">
            <a:avLst/>
          </a:prstGeom>
          <a:solidFill>
            <a:srgbClr val="C79A3B"/>
          </a:solidFill>
          <a:ln/>
        </p:spPr>
      </p:sp>
      <p:sp>
        <p:nvSpPr>
          <p:cNvPr id="8" name="Text 5"/>
          <p:cNvSpPr/>
          <p:nvPr/>
        </p:nvSpPr>
        <p:spPr>
          <a:xfrm>
            <a:off x="1097280" y="2267712"/>
            <a:ext cx="4663440" cy="731520"/>
          </a:xfrm>
          <a:prstGeom prst="rect">
            <a:avLst/>
          </a:prstGeom>
          <a:noFill/>
          <a:ln/>
        </p:spPr>
        <p:txBody>
          <a:bodyPr wrap="square" lIns="0" tIns="0" rIns="0" bIns="0" rtlCol="0" anchor="t"/>
          <a:lstStyle/>
          <a:p>
            <a:pPr marL="0" indent="0">
              <a:lnSpc>
                <a:spcPct val="120000"/>
              </a:lnSpc>
              <a:buNone/>
            </a:pPr>
            <a:r>
              <a:rPr lang="en-US" sz="1150" dirty="0">
                <a:solidFill>
                  <a:srgbClr val="1B1F3B"/>
                </a:solidFill>
                <a:latin typeface="Calibri" pitchFamily="34" charset="0"/>
                <a:ea typeface="Calibri" pitchFamily="34" charset="-122"/>
                <a:cs typeface="Calibri" pitchFamily="34" charset="-120"/>
              </a:rPr>
              <a:t>Obtain sufficient &amp; appropriate evidence to support the audit opinion</a:t>
            </a:r>
            <a:endParaRPr lang="en-US" sz="1150" dirty="0"/>
          </a:p>
        </p:txBody>
      </p:sp>
      <p:sp>
        <p:nvSpPr>
          <p:cNvPr id="9" name="Shape 6"/>
          <p:cNvSpPr/>
          <p:nvPr/>
        </p:nvSpPr>
        <p:spPr>
          <a:xfrm>
            <a:off x="868680" y="3300984"/>
            <a:ext cx="91440" cy="91440"/>
          </a:xfrm>
          <a:prstGeom prst="ellipse">
            <a:avLst/>
          </a:prstGeom>
          <a:solidFill>
            <a:srgbClr val="C79A3B"/>
          </a:solidFill>
          <a:ln/>
        </p:spPr>
      </p:sp>
      <p:sp>
        <p:nvSpPr>
          <p:cNvPr id="10" name="Text 7"/>
          <p:cNvSpPr/>
          <p:nvPr/>
        </p:nvSpPr>
        <p:spPr>
          <a:xfrm>
            <a:off x="1097280" y="3136392"/>
            <a:ext cx="4663440" cy="731520"/>
          </a:xfrm>
          <a:prstGeom prst="rect">
            <a:avLst/>
          </a:prstGeom>
          <a:noFill/>
          <a:ln/>
        </p:spPr>
        <p:txBody>
          <a:bodyPr wrap="square" lIns="0" tIns="0" rIns="0" bIns="0" rtlCol="0" anchor="t"/>
          <a:lstStyle/>
          <a:p>
            <a:pPr marL="0" indent="0">
              <a:lnSpc>
                <a:spcPct val="120000"/>
              </a:lnSpc>
              <a:buNone/>
            </a:pPr>
            <a:r>
              <a:rPr lang="en-US" sz="1150" dirty="0">
                <a:solidFill>
                  <a:srgbClr val="1B1F3B"/>
                </a:solidFill>
                <a:latin typeface="Calibri" pitchFamily="34" charset="0"/>
                <a:ea typeface="Calibri" pitchFamily="34" charset="-122"/>
                <a:cs typeface="Calibri" pitchFamily="34" charset="-120"/>
              </a:rPr>
              <a:t>Use inspection, observation, inquiry, recalculation &amp; analytical procedures</a:t>
            </a:r>
            <a:endParaRPr lang="en-US" sz="1150" dirty="0"/>
          </a:p>
        </p:txBody>
      </p:sp>
      <p:sp>
        <p:nvSpPr>
          <p:cNvPr id="11" name="Shape 8"/>
          <p:cNvSpPr/>
          <p:nvPr/>
        </p:nvSpPr>
        <p:spPr>
          <a:xfrm>
            <a:off x="868680" y="4169664"/>
            <a:ext cx="91440" cy="91440"/>
          </a:xfrm>
          <a:prstGeom prst="ellipse">
            <a:avLst/>
          </a:prstGeom>
          <a:solidFill>
            <a:srgbClr val="C79A3B"/>
          </a:solidFill>
          <a:ln/>
        </p:spPr>
      </p:sp>
      <p:sp>
        <p:nvSpPr>
          <p:cNvPr id="12" name="Text 9"/>
          <p:cNvSpPr/>
          <p:nvPr/>
        </p:nvSpPr>
        <p:spPr>
          <a:xfrm>
            <a:off x="1097280" y="4005072"/>
            <a:ext cx="4663440" cy="731520"/>
          </a:xfrm>
          <a:prstGeom prst="rect">
            <a:avLst/>
          </a:prstGeom>
          <a:noFill/>
          <a:ln/>
        </p:spPr>
        <p:txBody>
          <a:bodyPr wrap="square" lIns="0" tIns="0" rIns="0" bIns="0" rtlCol="0" anchor="t"/>
          <a:lstStyle/>
          <a:p>
            <a:pPr marL="0" indent="0">
              <a:lnSpc>
                <a:spcPct val="120000"/>
              </a:lnSpc>
              <a:buNone/>
            </a:pPr>
            <a:r>
              <a:rPr lang="en-US" sz="1150" dirty="0">
                <a:solidFill>
                  <a:srgbClr val="1B1F3B"/>
                </a:solidFill>
                <a:latin typeface="Calibri" pitchFamily="34" charset="0"/>
                <a:ea typeface="Calibri" pitchFamily="34" charset="-122"/>
                <a:cs typeface="Calibri" pitchFamily="34" charset="-120"/>
              </a:rPr>
              <a:t>Evaluate reliability of information used, including that produced by the entity</a:t>
            </a:r>
            <a:endParaRPr lang="en-US" sz="1150" dirty="0"/>
          </a:p>
        </p:txBody>
      </p:sp>
      <p:sp>
        <p:nvSpPr>
          <p:cNvPr id="13" name="Shape 10"/>
          <p:cNvSpPr/>
          <p:nvPr/>
        </p:nvSpPr>
        <p:spPr>
          <a:xfrm>
            <a:off x="868680" y="5038344"/>
            <a:ext cx="91440" cy="91440"/>
          </a:xfrm>
          <a:prstGeom prst="ellipse">
            <a:avLst/>
          </a:prstGeom>
          <a:solidFill>
            <a:srgbClr val="C79A3B"/>
          </a:solidFill>
          <a:ln/>
        </p:spPr>
      </p:sp>
      <p:sp>
        <p:nvSpPr>
          <p:cNvPr id="14" name="Text 11"/>
          <p:cNvSpPr/>
          <p:nvPr/>
        </p:nvSpPr>
        <p:spPr>
          <a:xfrm>
            <a:off x="1097280" y="4873752"/>
            <a:ext cx="4663440" cy="731520"/>
          </a:xfrm>
          <a:prstGeom prst="rect">
            <a:avLst/>
          </a:prstGeom>
          <a:noFill/>
          <a:ln/>
        </p:spPr>
        <p:txBody>
          <a:bodyPr wrap="square" lIns="0" tIns="0" rIns="0" bIns="0" rtlCol="0" anchor="t"/>
          <a:lstStyle/>
          <a:p>
            <a:pPr marL="0" indent="0">
              <a:lnSpc>
                <a:spcPct val="120000"/>
              </a:lnSpc>
              <a:buNone/>
            </a:pPr>
            <a:r>
              <a:rPr lang="en-US" sz="1150" dirty="0">
                <a:solidFill>
                  <a:srgbClr val="1B1F3B"/>
                </a:solidFill>
                <a:latin typeface="Calibri" pitchFamily="34" charset="0"/>
                <a:ea typeface="Calibri" pitchFamily="34" charset="-122"/>
                <a:cs typeface="Calibri" pitchFamily="34" charset="-120"/>
              </a:rPr>
              <a:t>Assess relevance and reliability of evidence from various sources</a:t>
            </a:r>
            <a:endParaRPr lang="en-US" sz="1150" dirty="0"/>
          </a:p>
        </p:txBody>
      </p:sp>
      <p:sp>
        <p:nvSpPr>
          <p:cNvPr id="15" name="Shape 12"/>
          <p:cNvSpPr/>
          <p:nvPr/>
        </p:nvSpPr>
        <p:spPr>
          <a:xfrm>
            <a:off x="6217920" y="1508760"/>
            <a:ext cx="5394960" cy="4572000"/>
          </a:xfrm>
          <a:prstGeom prst="roundRect">
            <a:avLst>
              <a:gd name="adj" fmla="val 2400"/>
            </a:avLst>
          </a:prstGeom>
          <a:solidFill>
            <a:srgbClr val="1E2761"/>
          </a:solidFill>
          <a:ln/>
        </p:spPr>
      </p:sp>
      <p:pic>
        <p:nvPicPr>
          <p:cNvPr id="16" name="Image 1" descr="/home/claude/sacompliance/icon_envelope_white.png"/>
          <p:cNvPicPr>
            <a:picLocks noChangeAspect="1"/>
          </p:cNvPicPr>
          <p:nvPr/>
        </p:nvPicPr>
        <p:blipFill>
          <a:blip r:embed="rId4"/>
          <a:stretch>
            <a:fillRect/>
          </a:stretch>
        </p:blipFill>
        <p:spPr>
          <a:xfrm>
            <a:off x="6537960" y="1737360"/>
            <a:ext cx="457200" cy="457200"/>
          </a:xfrm>
          <a:prstGeom prst="rect">
            <a:avLst/>
          </a:prstGeom>
        </p:spPr>
      </p:pic>
      <p:sp>
        <p:nvSpPr>
          <p:cNvPr id="17" name="Text 13"/>
          <p:cNvSpPr/>
          <p:nvPr/>
        </p:nvSpPr>
        <p:spPr>
          <a:xfrm>
            <a:off x="7132320" y="1810512"/>
            <a:ext cx="4206240" cy="365760"/>
          </a:xfrm>
          <a:prstGeom prst="rect">
            <a:avLst/>
          </a:prstGeom>
          <a:noFill/>
          <a:ln/>
        </p:spPr>
        <p:txBody>
          <a:bodyPr wrap="square" lIns="0" tIns="0" rIns="0" bIns="0" rtlCol="0" anchor="ctr"/>
          <a:lstStyle/>
          <a:p>
            <a:pPr marL="0" indent="0">
              <a:buNone/>
            </a:pPr>
            <a:r>
              <a:rPr lang="en-US" sz="1400" b="1" dirty="0">
                <a:solidFill>
                  <a:srgbClr val="C79A3B"/>
                </a:solidFill>
                <a:latin typeface="Calibri" pitchFamily="34" charset="0"/>
                <a:ea typeface="Calibri" pitchFamily="34" charset="-122"/>
                <a:cs typeface="Calibri" pitchFamily="34" charset="-120"/>
              </a:rPr>
              <a:t>SA 505 — External Confirmations</a:t>
            </a:r>
            <a:endParaRPr lang="en-US" sz="1400" dirty="0"/>
          </a:p>
        </p:txBody>
      </p:sp>
      <p:sp>
        <p:nvSpPr>
          <p:cNvPr id="18" name="Shape 14"/>
          <p:cNvSpPr/>
          <p:nvPr/>
        </p:nvSpPr>
        <p:spPr>
          <a:xfrm>
            <a:off x="6537960" y="2432304"/>
            <a:ext cx="91440" cy="91440"/>
          </a:xfrm>
          <a:prstGeom prst="ellipse">
            <a:avLst/>
          </a:prstGeom>
          <a:solidFill>
            <a:srgbClr val="C79A3B"/>
          </a:solidFill>
          <a:ln/>
        </p:spPr>
      </p:sp>
      <p:sp>
        <p:nvSpPr>
          <p:cNvPr id="19" name="Text 15"/>
          <p:cNvSpPr/>
          <p:nvPr/>
        </p:nvSpPr>
        <p:spPr>
          <a:xfrm>
            <a:off x="6766560" y="2267712"/>
            <a:ext cx="4709160" cy="731520"/>
          </a:xfrm>
          <a:prstGeom prst="rect">
            <a:avLst/>
          </a:prstGeom>
          <a:noFill/>
          <a:ln/>
        </p:spPr>
        <p:txBody>
          <a:bodyPr wrap="square" lIns="0" tIns="0" rIns="0" bIns="0"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Bank balance &amp; loan confirmations directly from banks</a:t>
            </a:r>
            <a:endParaRPr lang="en-US" sz="1150" dirty="0"/>
          </a:p>
        </p:txBody>
      </p:sp>
      <p:sp>
        <p:nvSpPr>
          <p:cNvPr id="20" name="Shape 16"/>
          <p:cNvSpPr/>
          <p:nvPr/>
        </p:nvSpPr>
        <p:spPr>
          <a:xfrm>
            <a:off x="6537960" y="3300984"/>
            <a:ext cx="91440" cy="91440"/>
          </a:xfrm>
          <a:prstGeom prst="ellipse">
            <a:avLst/>
          </a:prstGeom>
          <a:solidFill>
            <a:srgbClr val="C79A3B"/>
          </a:solidFill>
          <a:ln/>
        </p:spPr>
      </p:sp>
      <p:sp>
        <p:nvSpPr>
          <p:cNvPr id="21" name="Text 17"/>
          <p:cNvSpPr/>
          <p:nvPr/>
        </p:nvSpPr>
        <p:spPr>
          <a:xfrm>
            <a:off x="6766560" y="3136392"/>
            <a:ext cx="4709160" cy="731520"/>
          </a:xfrm>
          <a:prstGeom prst="rect">
            <a:avLst/>
          </a:prstGeom>
          <a:noFill/>
          <a:ln/>
        </p:spPr>
        <p:txBody>
          <a:bodyPr wrap="square" lIns="0" tIns="0" rIns="0" bIns="0"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Trade receivables &amp; payables balance confirmations from parties</a:t>
            </a:r>
            <a:endParaRPr lang="en-US" sz="1150" dirty="0"/>
          </a:p>
        </p:txBody>
      </p:sp>
      <p:sp>
        <p:nvSpPr>
          <p:cNvPr id="22" name="Shape 18"/>
          <p:cNvSpPr/>
          <p:nvPr/>
        </p:nvSpPr>
        <p:spPr>
          <a:xfrm>
            <a:off x="6537960" y="4169664"/>
            <a:ext cx="91440" cy="91440"/>
          </a:xfrm>
          <a:prstGeom prst="ellipse">
            <a:avLst/>
          </a:prstGeom>
          <a:solidFill>
            <a:srgbClr val="C79A3B"/>
          </a:solidFill>
          <a:ln/>
        </p:spPr>
      </p:sp>
      <p:sp>
        <p:nvSpPr>
          <p:cNvPr id="23" name="Text 19"/>
          <p:cNvSpPr/>
          <p:nvPr/>
        </p:nvSpPr>
        <p:spPr>
          <a:xfrm>
            <a:off x="6766560" y="4005072"/>
            <a:ext cx="4709160" cy="731520"/>
          </a:xfrm>
          <a:prstGeom prst="rect">
            <a:avLst/>
          </a:prstGeom>
          <a:noFill/>
          <a:ln/>
        </p:spPr>
        <p:txBody>
          <a:bodyPr wrap="square" lIns="0" tIns="0" rIns="0" bIns="0"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Confirmations for loans/deposits taken or given, and related party balances</a:t>
            </a:r>
            <a:endParaRPr lang="en-US" sz="1150" dirty="0"/>
          </a:p>
        </p:txBody>
      </p:sp>
      <p:sp>
        <p:nvSpPr>
          <p:cNvPr id="24" name="Shape 20"/>
          <p:cNvSpPr/>
          <p:nvPr/>
        </p:nvSpPr>
        <p:spPr>
          <a:xfrm>
            <a:off x="6537960" y="5038344"/>
            <a:ext cx="91440" cy="91440"/>
          </a:xfrm>
          <a:prstGeom prst="ellipse">
            <a:avLst/>
          </a:prstGeom>
          <a:solidFill>
            <a:srgbClr val="C79A3B"/>
          </a:solidFill>
          <a:ln/>
        </p:spPr>
      </p:sp>
      <p:sp>
        <p:nvSpPr>
          <p:cNvPr id="25" name="Text 21"/>
          <p:cNvSpPr/>
          <p:nvPr/>
        </p:nvSpPr>
        <p:spPr>
          <a:xfrm>
            <a:off x="6766560" y="4873752"/>
            <a:ext cx="4709160" cy="731520"/>
          </a:xfrm>
          <a:prstGeom prst="rect">
            <a:avLst/>
          </a:prstGeom>
          <a:noFill/>
          <a:ln/>
        </p:spPr>
        <p:txBody>
          <a:bodyPr wrap="square" lIns="0" tIns="0" rIns="0" bIns="0"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Maintain control over the confirmation request and reply process to preserve reliability</a:t>
            </a:r>
            <a:endParaRPr lang="en-US" sz="1150" dirty="0"/>
          </a:p>
        </p:txBody>
      </p:sp>
      <p:sp>
        <p:nvSpPr>
          <p:cNvPr id="26" name="Text 22"/>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27" name="Text 23"/>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8</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STEP 4 — SA 580</a:t>
            </a:r>
            <a:endParaRPr lang="en-US" sz="1200" dirty="0"/>
          </a:p>
        </p:txBody>
      </p:sp>
      <p:sp>
        <p:nvSpPr>
          <p:cNvPr id="3" name="Text 1"/>
          <p:cNvSpPr/>
          <p:nvPr/>
        </p:nvSpPr>
        <p:spPr>
          <a:xfrm>
            <a:off x="548640" y="685800"/>
            <a:ext cx="10515600" cy="640080"/>
          </a:xfrm>
          <a:prstGeom prst="rect">
            <a:avLst/>
          </a:prstGeom>
          <a:noFill/>
          <a:ln/>
        </p:spPr>
        <p:txBody>
          <a:bodyPr wrap="square" lIns="0" tIns="0" rIns="0" bIns="0"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The Written Representation Letter</a:t>
            </a:r>
            <a:endParaRPr lang="en-US" sz="2800" dirty="0"/>
          </a:p>
        </p:txBody>
      </p:sp>
      <p:sp>
        <p:nvSpPr>
          <p:cNvPr id="4" name="Text 2"/>
          <p:cNvSpPr/>
          <p:nvPr/>
        </p:nvSpPr>
        <p:spPr>
          <a:xfrm>
            <a:off x="548640" y="1371600"/>
            <a:ext cx="10789920" cy="502920"/>
          </a:xfrm>
          <a:prstGeom prst="rect">
            <a:avLst/>
          </a:prstGeom>
          <a:noFill/>
          <a:ln/>
        </p:spPr>
        <p:txBody>
          <a:bodyPr wrap="square" lIns="0" tIns="0" rIns="0" bIns="0" rtlCol="0" anchor="ctr"/>
          <a:lstStyle/>
          <a:p>
            <a:pPr marL="0" indent="0">
              <a:lnSpc>
                <a:spcPct val="120000"/>
              </a:lnSpc>
              <a:buNone/>
            </a:pPr>
            <a:r>
              <a:rPr lang="en-US" sz="1300" dirty="0">
                <a:solidFill>
                  <a:srgbClr val="5B6584"/>
                </a:solidFill>
                <a:latin typeface="Calibri" pitchFamily="34" charset="0"/>
                <a:ea typeface="Calibri" pitchFamily="34" charset="-122"/>
                <a:cs typeface="Calibri" pitchFamily="34" charset="-120"/>
              </a:rPr>
              <a:t>SA 580 requires the auditor to obtain written representations from management as audit evidence, supplementing (not replacing) other procedures performed.</a:t>
            </a:r>
            <a:endParaRPr lang="en-US" sz="1300" dirty="0"/>
          </a:p>
        </p:txBody>
      </p:sp>
      <p:sp>
        <p:nvSpPr>
          <p:cNvPr id="5" name="Shape 3"/>
          <p:cNvSpPr/>
          <p:nvPr/>
        </p:nvSpPr>
        <p:spPr>
          <a:xfrm>
            <a:off x="548640" y="1965960"/>
            <a:ext cx="5349240" cy="4114800"/>
          </a:xfrm>
          <a:prstGeom prst="roundRect">
            <a:avLst>
              <a:gd name="adj" fmla="val 2667"/>
            </a:avLst>
          </a:prstGeom>
          <a:solidFill>
            <a:srgbClr val="FFFFFF"/>
          </a:solidFill>
          <a:ln/>
          <a:effectLst>
            <a:outerShdw blurRad="101600" dist="25400" dir="5400000" algn="bl" rotWithShape="0">
              <a:srgbClr val="999999">
                <a:alpha val="20000"/>
              </a:srgbClr>
            </a:outerShdw>
          </a:effectLst>
        </p:spPr>
      </p:sp>
      <p:sp>
        <p:nvSpPr>
          <p:cNvPr id="6" name="Text 4"/>
          <p:cNvSpPr/>
          <p:nvPr/>
        </p:nvSpPr>
        <p:spPr>
          <a:xfrm>
            <a:off x="868680" y="2194560"/>
            <a:ext cx="4754880" cy="365760"/>
          </a:xfrm>
          <a:prstGeom prst="rect">
            <a:avLst/>
          </a:prstGeom>
          <a:noFill/>
          <a:ln/>
        </p:spPr>
        <p:txBody>
          <a:bodyPr wrap="square" lIns="0" tIns="0" rIns="0" bIns="0" rtlCol="0" anchor="ctr"/>
          <a:lstStyle/>
          <a:p>
            <a:pPr marL="0" indent="0">
              <a:buNone/>
            </a:pPr>
            <a:r>
              <a:rPr lang="en-US" sz="1300" b="1" kern="0" spc="100" dirty="0">
                <a:solidFill>
                  <a:srgbClr val="1E2761"/>
                </a:solidFill>
                <a:latin typeface="Calibri" pitchFamily="34" charset="0"/>
                <a:ea typeface="Calibri" pitchFamily="34" charset="-122"/>
                <a:cs typeface="Calibri" pitchFamily="34" charset="-120"/>
              </a:rPr>
              <a:t>FORM &amp; TIMING</a:t>
            </a:r>
            <a:endParaRPr lang="en-US" sz="1300" dirty="0"/>
          </a:p>
        </p:txBody>
      </p:sp>
      <p:sp>
        <p:nvSpPr>
          <p:cNvPr id="7" name="Shape 5"/>
          <p:cNvSpPr/>
          <p:nvPr/>
        </p:nvSpPr>
        <p:spPr>
          <a:xfrm>
            <a:off x="868680" y="2843784"/>
            <a:ext cx="91440" cy="91440"/>
          </a:xfrm>
          <a:prstGeom prst="ellipse">
            <a:avLst/>
          </a:prstGeom>
          <a:solidFill>
            <a:srgbClr val="C79A3B"/>
          </a:solidFill>
          <a:ln/>
        </p:spPr>
      </p:sp>
      <p:sp>
        <p:nvSpPr>
          <p:cNvPr id="8" name="Text 6"/>
          <p:cNvSpPr/>
          <p:nvPr/>
        </p:nvSpPr>
        <p:spPr>
          <a:xfrm>
            <a:off x="1097280" y="2679192"/>
            <a:ext cx="4663440" cy="685800"/>
          </a:xfrm>
          <a:prstGeom prst="rect">
            <a:avLst/>
          </a:prstGeom>
          <a:noFill/>
          <a:ln/>
        </p:spPr>
        <p:txBody>
          <a:bodyPr wrap="square" lIns="0" tIns="0" rIns="0" bIns="0" rtlCol="0" anchor="t"/>
          <a:lstStyle/>
          <a:p>
            <a:pPr marL="0" indent="0">
              <a:lnSpc>
                <a:spcPct val="120000"/>
              </a:lnSpc>
              <a:buNone/>
            </a:pPr>
            <a:r>
              <a:rPr lang="en-US" sz="1200" dirty="0">
                <a:solidFill>
                  <a:srgbClr val="1B1F3B"/>
                </a:solidFill>
                <a:latin typeface="Calibri" pitchFamily="34" charset="0"/>
                <a:ea typeface="Calibri" pitchFamily="34" charset="-122"/>
                <a:cs typeface="Calibri" pitchFamily="34" charset="-120"/>
              </a:rPr>
              <a:t>Addressed to the auditor, on the assessee's letterhead</a:t>
            </a:r>
            <a:endParaRPr lang="en-US" sz="1200" dirty="0"/>
          </a:p>
        </p:txBody>
      </p:sp>
      <p:sp>
        <p:nvSpPr>
          <p:cNvPr id="9" name="Shape 7"/>
          <p:cNvSpPr/>
          <p:nvPr/>
        </p:nvSpPr>
        <p:spPr>
          <a:xfrm>
            <a:off x="868680" y="3621024"/>
            <a:ext cx="91440" cy="91440"/>
          </a:xfrm>
          <a:prstGeom prst="ellipse">
            <a:avLst/>
          </a:prstGeom>
          <a:solidFill>
            <a:srgbClr val="C79A3B"/>
          </a:solidFill>
          <a:ln/>
        </p:spPr>
      </p:sp>
      <p:sp>
        <p:nvSpPr>
          <p:cNvPr id="10" name="Text 8"/>
          <p:cNvSpPr/>
          <p:nvPr/>
        </p:nvSpPr>
        <p:spPr>
          <a:xfrm>
            <a:off x="1097280" y="3456432"/>
            <a:ext cx="4663440" cy="685800"/>
          </a:xfrm>
          <a:prstGeom prst="rect">
            <a:avLst/>
          </a:prstGeom>
          <a:noFill/>
          <a:ln/>
        </p:spPr>
        <p:txBody>
          <a:bodyPr wrap="square" lIns="0" tIns="0" rIns="0" bIns="0" rtlCol="0" anchor="t"/>
          <a:lstStyle/>
          <a:p>
            <a:pPr marL="0" indent="0">
              <a:lnSpc>
                <a:spcPct val="120000"/>
              </a:lnSpc>
              <a:buNone/>
            </a:pPr>
            <a:r>
              <a:rPr lang="en-US" sz="1200" dirty="0">
                <a:solidFill>
                  <a:srgbClr val="1B1F3B"/>
                </a:solidFill>
                <a:latin typeface="Calibri" pitchFamily="34" charset="0"/>
                <a:ea typeface="Calibri" pitchFamily="34" charset="-122"/>
                <a:cs typeface="Calibri" pitchFamily="34" charset="-120"/>
              </a:rPr>
              <a:t>Signed by the proprietor / partner(s) / authorised person</a:t>
            </a:r>
            <a:endParaRPr lang="en-US" sz="1200" dirty="0"/>
          </a:p>
        </p:txBody>
      </p:sp>
      <p:sp>
        <p:nvSpPr>
          <p:cNvPr id="11" name="Shape 9"/>
          <p:cNvSpPr/>
          <p:nvPr/>
        </p:nvSpPr>
        <p:spPr>
          <a:xfrm>
            <a:off x="868680" y="4398264"/>
            <a:ext cx="91440" cy="91440"/>
          </a:xfrm>
          <a:prstGeom prst="ellipse">
            <a:avLst/>
          </a:prstGeom>
          <a:solidFill>
            <a:srgbClr val="C79A3B"/>
          </a:solidFill>
          <a:ln/>
        </p:spPr>
      </p:sp>
      <p:sp>
        <p:nvSpPr>
          <p:cNvPr id="12" name="Text 10"/>
          <p:cNvSpPr/>
          <p:nvPr/>
        </p:nvSpPr>
        <p:spPr>
          <a:xfrm>
            <a:off x="1097280" y="4233672"/>
            <a:ext cx="4663440" cy="685800"/>
          </a:xfrm>
          <a:prstGeom prst="rect">
            <a:avLst/>
          </a:prstGeom>
          <a:noFill/>
          <a:ln/>
        </p:spPr>
        <p:txBody>
          <a:bodyPr wrap="square" lIns="0" tIns="0" rIns="0" bIns="0" rtlCol="0" anchor="t"/>
          <a:lstStyle/>
          <a:p>
            <a:pPr marL="0" indent="0">
              <a:lnSpc>
                <a:spcPct val="120000"/>
              </a:lnSpc>
              <a:buNone/>
            </a:pPr>
            <a:r>
              <a:rPr lang="en-US" sz="1200" dirty="0">
                <a:solidFill>
                  <a:srgbClr val="1B1F3B"/>
                </a:solidFill>
                <a:latin typeface="Calibri" pitchFamily="34" charset="0"/>
                <a:ea typeface="Calibri" pitchFamily="34" charset="-122"/>
                <a:cs typeface="Calibri" pitchFamily="34" charset="-120"/>
              </a:rPr>
              <a:t>Dated as close as possible to, but not after, the date of the audit report</a:t>
            </a:r>
            <a:endParaRPr lang="en-US" sz="1200" dirty="0"/>
          </a:p>
        </p:txBody>
      </p:sp>
      <p:sp>
        <p:nvSpPr>
          <p:cNvPr id="13" name="Shape 11"/>
          <p:cNvSpPr/>
          <p:nvPr/>
        </p:nvSpPr>
        <p:spPr>
          <a:xfrm>
            <a:off x="868680" y="5175504"/>
            <a:ext cx="91440" cy="91440"/>
          </a:xfrm>
          <a:prstGeom prst="ellipse">
            <a:avLst/>
          </a:prstGeom>
          <a:solidFill>
            <a:srgbClr val="C79A3B"/>
          </a:solidFill>
          <a:ln/>
        </p:spPr>
      </p:sp>
      <p:sp>
        <p:nvSpPr>
          <p:cNvPr id="14" name="Text 12"/>
          <p:cNvSpPr/>
          <p:nvPr/>
        </p:nvSpPr>
        <p:spPr>
          <a:xfrm>
            <a:off x="1097280" y="5010912"/>
            <a:ext cx="4663440" cy="685800"/>
          </a:xfrm>
          <a:prstGeom prst="rect">
            <a:avLst/>
          </a:prstGeom>
          <a:noFill/>
          <a:ln/>
        </p:spPr>
        <p:txBody>
          <a:bodyPr wrap="square" lIns="0" tIns="0" rIns="0" bIns="0" rtlCol="0" anchor="t"/>
          <a:lstStyle/>
          <a:p>
            <a:pPr marL="0" indent="0">
              <a:lnSpc>
                <a:spcPct val="120000"/>
              </a:lnSpc>
              <a:buNone/>
            </a:pPr>
            <a:r>
              <a:rPr lang="en-US" sz="1200" dirty="0">
                <a:solidFill>
                  <a:srgbClr val="1B1F3B"/>
                </a:solidFill>
                <a:latin typeface="Calibri" pitchFamily="34" charset="0"/>
                <a:ea typeface="Calibri" pitchFamily="34" charset="-122"/>
                <a:cs typeface="Calibri" pitchFamily="34" charset="-120"/>
              </a:rPr>
              <a:t>Obtained before the audit report is signed</a:t>
            </a:r>
            <a:endParaRPr lang="en-US" sz="1200" dirty="0"/>
          </a:p>
        </p:txBody>
      </p:sp>
      <p:sp>
        <p:nvSpPr>
          <p:cNvPr id="15" name="Shape 13"/>
          <p:cNvSpPr/>
          <p:nvPr/>
        </p:nvSpPr>
        <p:spPr>
          <a:xfrm>
            <a:off x="6217920" y="1965960"/>
            <a:ext cx="5394960" cy="4114800"/>
          </a:xfrm>
          <a:prstGeom prst="roundRect">
            <a:avLst>
              <a:gd name="adj" fmla="val 2667"/>
            </a:avLst>
          </a:prstGeom>
          <a:solidFill>
            <a:srgbClr val="1E2761"/>
          </a:solidFill>
          <a:ln/>
        </p:spPr>
      </p:sp>
      <p:sp>
        <p:nvSpPr>
          <p:cNvPr id="16" name="Text 14"/>
          <p:cNvSpPr/>
          <p:nvPr/>
        </p:nvSpPr>
        <p:spPr>
          <a:xfrm>
            <a:off x="6537960" y="2194560"/>
            <a:ext cx="4754880" cy="365760"/>
          </a:xfrm>
          <a:prstGeom prst="rect">
            <a:avLst/>
          </a:prstGeom>
          <a:noFill/>
          <a:ln/>
        </p:spPr>
        <p:txBody>
          <a:bodyPr wrap="square" lIns="0" tIns="0" rIns="0" bIns="0" rtlCol="0" anchor="ctr"/>
          <a:lstStyle/>
          <a:p>
            <a:pPr marL="0" indent="0">
              <a:buNone/>
            </a:pPr>
            <a:r>
              <a:rPr lang="en-US" sz="1300" b="1" kern="0" spc="100" dirty="0">
                <a:solidFill>
                  <a:srgbClr val="C79A3B"/>
                </a:solidFill>
                <a:latin typeface="Calibri" pitchFamily="34" charset="0"/>
                <a:ea typeface="Calibri" pitchFamily="34" charset="-122"/>
                <a:cs typeface="Calibri" pitchFamily="34" charset="-120"/>
              </a:rPr>
              <a:t>TYPICAL REPRESENTATIONS</a:t>
            </a:r>
            <a:endParaRPr lang="en-US" sz="1300" dirty="0"/>
          </a:p>
        </p:txBody>
      </p:sp>
      <p:sp>
        <p:nvSpPr>
          <p:cNvPr id="17" name="Shape 15"/>
          <p:cNvSpPr/>
          <p:nvPr/>
        </p:nvSpPr>
        <p:spPr>
          <a:xfrm>
            <a:off x="6537960" y="2843784"/>
            <a:ext cx="91440" cy="91440"/>
          </a:xfrm>
          <a:prstGeom prst="ellipse">
            <a:avLst/>
          </a:prstGeom>
          <a:solidFill>
            <a:srgbClr val="C79A3B"/>
          </a:solidFill>
          <a:ln/>
        </p:spPr>
      </p:sp>
      <p:sp>
        <p:nvSpPr>
          <p:cNvPr id="18" name="Text 16"/>
          <p:cNvSpPr/>
          <p:nvPr/>
        </p:nvSpPr>
        <p:spPr>
          <a:xfrm>
            <a:off x="6766560" y="2679192"/>
            <a:ext cx="4709160" cy="594360"/>
          </a:xfrm>
          <a:prstGeom prst="rect">
            <a:avLst/>
          </a:prstGeom>
          <a:noFill/>
          <a:ln/>
        </p:spPr>
        <p:txBody>
          <a:bodyPr wrap="square" lIns="0" tIns="0" rIns="0" bIns="0" rtlCol="0" anchor="t"/>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All books of account &amp; records have been made available</a:t>
            </a:r>
            <a:endParaRPr lang="en-US" sz="1200" dirty="0"/>
          </a:p>
        </p:txBody>
      </p:sp>
      <p:sp>
        <p:nvSpPr>
          <p:cNvPr id="19" name="Shape 17"/>
          <p:cNvSpPr/>
          <p:nvPr/>
        </p:nvSpPr>
        <p:spPr>
          <a:xfrm>
            <a:off x="6537960" y="3502152"/>
            <a:ext cx="91440" cy="91440"/>
          </a:xfrm>
          <a:prstGeom prst="ellipse">
            <a:avLst/>
          </a:prstGeom>
          <a:solidFill>
            <a:srgbClr val="C79A3B"/>
          </a:solidFill>
          <a:ln/>
        </p:spPr>
      </p:sp>
      <p:sp>
        <p:nvSpPr>
          <p:cNvPr id="20" name="Text 18"/>
          <p:cNvSpPr/>
          <p:nvPr/>
        </p:nvSpPr>
        <p:spPr>
          <a:xfrm>
            <a:off x="6766560" y="3337560"/>
            <a:ext cx="4709160" cy="594360"/>
          </a:xfrm>
          <a:prstGeom prst="rect">
            <a:avLst/>
          </a:prstGeom>
          <a:noFill/>
          <a:ln/>
        </p:spPr>
        <p:txBody>
          <a:bodyPr wrap="square" lIns="0" tIns="0" rIns="0" bIns="0" rtlCol="0" anchor="t"/>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All transactions have been recorded and reflected in the financial statements</a:t>
            </a:r>
            <a:endParaRPr lang="en-US" sz="1200" dirty="0"/>
          </a:p>
        </p:txBody>
      </p:sp>
      <p:sp>
        <p:nvSpPr>
          <p:cNvPr id="21" name="Shape 19"/>
          <p:cNvSpPr/>
          <p:nvPr/>
        </p:nvSpPr>
        <p:spPr>
          <a:xfrm>
            <a:off x="6537960" y="4160520"/>
            <a:ext cx="91440" cy="91440"/>
          </a:xfrm>
          <a:prstGeom prst="ellipse">
            <a:avLst/>
          </a:prstGeom>
          <a:solidFill>
            <a:srgbClr val="C79A3B"/>
          </a:solidFill>
          <a:ln/>
        </p:spPr>
      </p:sp>
      <p:sp>
        <p:nvSpPr>
          <p:cNvPr id="22" name="Text 20"/>
          <p:cNvSpPr/>
          <p:nvPr/>
        </p:nvSpPr>
        <p:spPr>
          <a:xfrm>
            <a:off x="6766560" y="3995928"/>
            <a:ext cx="4709160" cy="594360"/>
          </a:xfrm>
          <a:prstGeom prst="rect">
            <a:avLst/>
          </a:prstGeom>
          <a:noFill/>
          <a:ln/>
        </p:spPr>
        <p:txBody>
          <a:bodyPr wrap="square" lIns="0" tIns="0" rIns="0" bIns="0" rtlCol="0" anchor="t"/>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There are no undisclosed related party transactions</a:t>
            </a:r>
            <a:endParaRPr lang="en-US" sz="1200" dirty="0"/>
          </a:p>
        </p:txBody>
      </p:sp>
      <p:sp>
        <p:nvSpPr>
          <p:cNvPr id="23" name="Shape 21"/>
          <p:cNvSpPr/>
          <p:nvPr/>
        </p:nvSpPr>
        <p:spPr>
          <a:xfrm>
            <a:off x="6537960" y="4818888"/>
            <a:ext cx="91440" cy="91440"/>
          </a:xfrm>
          <a:prstGeom prst="ellipse">
            <a:avLst/>
          </a:prstGeom>
          <a:solidFill>
            <a:srgbClr val="C79A3B"/>
          </a:solidFill>
          <a:ln/>
        </p:spPr>
      </p:sp>
      <p:sp>
        <p:nvSpPr>
          <p:cNvPr id="24" name="Text 22"/>
          <p:cNvSpPr/>
          <p:nvPr/>
        </p:nvSpPr>
        <p:spPr>
          <a:xfrm>
            <a:off x="6766560" y="4654296"/>
            <a:ext cx="4709160" cy="594360"/>
          </a:xfrm>
          <a:prstGeom prst="rect">
            <a:avLst/>
          </a:prstGeom>
          <a:noFill/>
          <a:ln/>
        </p:spPr>
        <p:txBody>
          <a:bodyPr wrap="square" lIns="0" tIns="0" rIns="0" bIns="0" rtlCol="0" anchor="t"/>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All known contingent liabilities have been disclosed</a:t>
            </a:r>
            <a:endParaRPr lang="en-US" sz="1200" dirty="0"/>
          </a:p>
        </p:txBody>
      </p:sp>
      <p:sp>
        <p:nvSpPr>
          <p:cNvPr id="25" name="Shape 23"/>
          <p:cNvSpPr/>
          <p:nvPr/>
        </p:nvSpPr>
        <p:spPr>
          <a:xfrm>
            <a:off x="6537960" y="5477256"/>
            <a:ext cx="91440" cy="91440"/>
          </a:xfrm>
          <a:prstGeom prst="ellipse">
            <a:avLst/>
          </a:prstGeom>
          <a:solidFill>
            <a:srgbClr val="C79A3B"/>
          </a:solidFill>
          <a:ln/>
        </p:spPr>
      </p:sp>
      <p:sp>
        <p:nvSpPr>
          <p:cNvPr id="26" name="Text 24"/>
          <p:cNvSpPr/>
          <p:nvPr/>
        </p:nvSpPr>
        <p:spPr>
          <a:xfrm>
            <a:off x="6766560" y="5312664"/>
            <a:ext cx="4709160" cy="594360"/>
          </a:xfrm>
          <a:prstGeom prst="rect">
            <a:avLst/>
          </a:prstGeom>
          <a:noFill/>
          <a:ln/>
        </p:spPr>
        <p:txBody>
          <a:bodyPr wrap="square" lIns="0" tIns="0" rIns="0" bIns="0" rtlCol="0" anchor="t"/>
          <a:lstStyle/>
          <a:p>
            <a:pPr marL="0" indent="0">
              <a:lnSpc>
                <a:spcPct val="120000"/>
              </a:lnSpc>
              <a:buNone/>
            </a:pPr>
            <a:r>
              <a:rPr lang="en-US" sz="1200" dirty="0">
                <a:solidFill>
                  <a:srgbClr val="FFFFFF"/>
                </a:solidFill>
                <a:latin typeface="Calibri" pitchFamily="34" charset="0"/>
                <a:ea typeface="Calibri" pitchFamily="34" charset="-122"/>
                <a:cs typeface="Calibri" pitchFamily="34" charset="-120"/>
              </a:rPr>
              <a:t>Compliance with applicable laws and regulations</a:t>
            </a:r>
            <a:endParaRPr lang="en-US" sz="1200" dirty="0"/>
          </a:p>
        </p:txBody>
      </p:sp>
      <p:sp>
        <p:nvSpPr>
          <p:cNvPr id="27" name="Text 25"/>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28" name="Text 26"/>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9</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1E2761"/>
        </a:solidFill>
        <a:effectLst/>
      </p:bgPr>
    </p:bg>
    <p:spTree>
      <p:nvGrpSpPr>
        <p:cNvPr id="1" name=""/>
        <p:cNvGrpSpPr/>
        <p:nvPr/>
      </p:nvGrpSpPr>
      <p:grpSpPr>
        <a:xfrm>
          <a:off x="0" y="0"/>
          <a:ext cx="0" cy="0"/>
          <a:chOff x="0" y="0"/>
          <a:chExt cx="0" cy="0"/>
        </a:xfrm>
      </p:grpSpPr>
      <p:sp>
        <p:nvSpPr>
          <p:cNvPr id="2" name="Text 0"/>
          <p:cNvSpPr/>
          <p:nvPr/>
        </p:nvSpPr>
        <p:spPr>
          <a:xfrm>
            <a:off x="548640" y="384048"/>
            <a:ext cx="5486400" cy="320040"/>
          </a:xfrm>
          <a:prstGeom prst="rect">
            <a:avLst/>
          </a:prstGeom>
          <a:noFill/>
          <a:ln/>
        </p:spPr>
        <p:txBody>
          <a:bodyPr wrap="square" lIns="0" tIns="0" rIns="0" bIns="0" rtlCol="0" anchor="ctr"/>
          <a:lstStyle/>
          <a:p>
            <a:pPr marL="0" indent="0">
              <a:buNone/>
            </a:pPr>
            <a:r>
              <a:rPr lang="en-US" sz="2800" b="1" kern="0" spc="200" dirty="0">
                <a:solidFill>
                  <a:srgbClr val="CADCFC"/>
                </a:solidFill>
                <a:latin typeface="Calibri" pitchFamily="34" charset="0"/>
                <a:ea typeface="Calibri" pitchFamily="34" charset="-122"/>
                <a:cs typeface="Calibri" pitchFamily="34" charset="-120"/>
              </a:rPr>
              <a:t>WHY IT MATTERS</a:t>
            </a:r>
            <a:endParaRPr lang="en-US" sz="2800" dirty="0"/>
          </a:p>
        </p:txBody>
      </p:sp>
      <p:sp>
        <p:nvSpPr>
          <p:cNvPr id="3" name="Text 1"/>
          <p:cNvSpPr/>
          <p:nvPr/>
        </p:nvSpPr>
        <p:spPr>
          <a:xfrm>
            <a:off x="548640" y="850976"/>
            <a:ext cx="10058400" cy="64008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Tax Audit at a Glance</a:t>
            </a:r>
            <a:endParaRPr lang="en-US" sz="3200" dirty="0"/>
          </a:p>
        </p:txBody>
      </p:sp>
      <p:sp>
        <p:nvSpPr>
          <p:cNvPr id="4" name="Shape 2"/>
          <p:cNvSpPr/>
          <p:nvPr/>
        </p:nvSpPr>
        <p:spPr>
          <a:xfrm>
            <a:off x="548640" y="1737360"/>
            <a:ext cx="2697480" cy="3566160"/>
          </a:xfrm>
          <a:prstGeom prst="roundRect">
            <a:avLst>
              <a:gd name="adj" fmla="val 4068"/>
            </a:avLst>
          </a:prstGeom>
          <a:solidFill>
            <a:srgbClr val="263275"/>
          </a:solidFill>
          <a:ln/>
        </p:spPr>
      </p:sp>
      <p:pic>
        <p:nvPicPr>
          <p:cNvPr id="5" name="Image 0" descr="/home/claude/taxaudit/icon_contract_white.png"/>
          <p:cNvPicPr>
            <a:picLocks noChangeAspect="1"/>
          </p:cNvPicPr>
          <p:nvPr/>
        </p:nvPicPr>
        <p:blipFill>
          <a:blip r:embed="rId3"/>
          <a:stretch>
            <a:fillRect/>
          </a:stretch>
        </p:blipFill>
        <p:spPr>
          <a:xfrm>
            <a:off x="777240" y="2011680"/>
            <a:ext cx="502920" cy="502920"/>
          </a:xfrm>
          <a:prstGeom prst="rect">
            <a:avLst/>
          </a:prstGeom>
        </p:spPr>
      </p:pic>
      <p:sp>
        <p:nvSpPr>
          <p:cNvPr id="6" name="Text 3"/>
          <p:cNvSpPr/>
          <p:nvPr/>
        </p:nvSpPr>
        <p:spPr>
          <a:xfrm>
            <a:off x="777240" y="2697480"/>
            <a:ext cx="2240280" cy="822960"/>
          </a:xfrm>
          <a:prstGeom prst="rect">
            <a:avLst/>
          </a:prstGeom>
          <a:noFill/>
          <a:ln/>
        </p:spPr>
        <p:txBody>
          <a:bodyPr wrap="square" lIns="0" tIns="0" rIns="0" bIns="0" rtlCol="0" anchor="ctr"/>
          <a:lstStyle/>
          <a:p>
            <a:pPr marL="0" indent="0">
              <a:buNone/>
            </a:pPr>
            <a:r>
              <a:rPr lang="en-US" sz="3400" b="1" dirty="0">
                <a:solidFill>
                  <a:srgbClr val="C79A3B"/>
                </a:solidFill>
                <a:latin typeface="Cambria" pitchFamily="34" charset="0"/>
                <a:ea typeface="Cambria" pitchFamily="34" charset="-122"/>
                <a:cs typeface="Cambria" pitchFamily="34" charset="-120"/>
              </a:rPr>
              <a:t>3</a:t>
            </a:r>
            <a:endParaRPr lang="en-US" sz="3400" dirty="0"/>
          </a:p>
        </p:txBody>
      </p:sp>
      <p:sp>
        <p:nvSpPr>
          <p:cNvPr id="7" name="Text 4"/>
          <p:cNvSpPr/>
          <p:nvPr/>
        </p:nvSpPr>
        <p:spPr>
          <a:xfrm>
            <a:off x="77724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Forms involved</a:t>
            </a:r>
            <a:endParaRPr lang="en-US" sz="1400" dirty="0"/>
          </a:p>
        </p:txBody>
      </p:sp>
      <p:sp>
        <p:nvSpPr>
          <p:cNvPr id="8" name="Text 5"/>
          <p:cNvSpPr/>
          <p:nvPr/>
        </p:nvSpPr>
        <p:spPr>
          <a:xfrm>
            <a:off x="777240" y="4114800"/>
            <a:ext cx="2240280" cy="1005840"/>
          </a:xfrm>
          <a:prstGeom prst="rect">
            <a:avLst/>
          </a:prstGeom>
          <a:noFill/>
          <a:ln/>
        </p:spPr>
        <p:txBody>
          <a:bodyPr wrap="square" lIns="0" tIns="0" rIns="0" bIns="0"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3CA / 3CB / 3CD</a:t>
            </a:r>
            <a:endParaRPr lang="en-US" sz="1150" dirty="0"/>
          </a:p>
        </p:txBody>
      </p:sp>
      <p:sp>
        <p:nvSpPr>
          <p:cNvPr id="9" name="Shape 6"/>
          <p:cNvSpPr/>
          <p:nvPr/>
        </p:nvSpPr>
        <p:spPr>
          <a:xfrm>
            <a:off x="3429000" y="1737360"/>
            <a:ext cx="2697480" cy="3566160"/>
          </a:xfrm>
          <a:prstGeom prst="roundRect">
            <a:avLst>
              <a:gd name="adj" fmla="val 4068"/>
            </a:avLst>
          </a:prstGeom>
          <a:solidFill>
            <a:srgbClr val="263275"/>
          </a:solidFill>
          <a:ln/>
        </p:spPr>
      </p:sp>
      <p:pic>
        <p:nvPicPr>
          <p:cNvPr id="10" name="Image 1" descr="/home/claude/taxaudit/icon_balance_white.png"/>
          <p:cNvPicPr>
            <a:picLocks noChangeAspect="1"/>
          </p:cNvPicPr>
          <p:nvPr/>
        </p:nvPicPr>
        <p:blipFill>
          <a:blip r:embed="rId4"/>
          <a:stretch>
            <a:fillRect/>
          </a:stretch>
        </p:blipFill>
        <p:spPr>
          <a:xfrm>
            <a:off x="3657600" y="2011680"/>
            <a:ext cx="502920" cy="502920"/>
          </a:xfrm>
          <a:prstGeom prst="rect">
            <a:avLst/>
          </a:prstGeom>
        </p:spPr>
      </p:pic>
      <p:sp>
        <p:nvSpPr>
          <p:cNvPr id="11" name="Text 7"/>
          <p:cNvSpPr/>
          <p:nvPr/>
        </p:nvSpPr>
        <p:spPr>
          <a:xfrm>
            <a:off x="3657600" y="2697480"/>
            <a:ext cx="2240280" cy="822960"/>
          </a:xfrm>
          <a:prstGeom prst="rect">
            <a:avLst/>
          </a:prstGeom>
          <a:noFill/>
          <a:ln/>
        </p:spPr>
        <p:txBody>
          <a:bodyPr wrap="square" lIns="0" tIns="0" rIns="0" bIns="0" rtlCol="0" anchor="ctr"/>
          <a:lstStyle/>
          <a:p>
            <a:pPr marL="0" indent="0">
              <a:buNone/>
            </a:pPr>
            <a:r>
              <a:rPr lang="en-US" sz="3400" b="1" dirty="0">
                <a:solidFill>
                  <a:srgbClr val="C79A3B"/>
                </a:solidFill>
                <a:latin typeface="Cambria" pitchFamily="34" charset="0"/>
                <a:ea typeface="Cambria" pitchFamily="34" charset="-122"/>
                <a:cs typeface="Cambria" pitchFamily="34" charset="-120"/>
              </a:rPr>
              <a:t>44AB</a:t>
            </a:r>
            <a:endParaRPr lang="en-US" sz="3400" dirty="0"/>
          </a:p>
        </p:txBody>
      </p:sp>
      <p:sp>
        <p:nvSpPr>
          <p:cNvPr id="12" name="Text 8"/>
          <p:cNvSpPr/>
          <p:nvPr/>
        </p:nvSpPr>
        <p:spPr>
          <a:xfrm>
            <a:off x="365760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Governing Section</a:t>
            </a:r>
            <a:endParaRPr lang="en-US" sz="1400" dirty="0"/>
          </a:p>
        </p:txBody>
      </p:sp>
      <p:sp>
        <p:nvSpPr>
          <p:cNvPr id="13" name="Text 9"/>
          <p:cNvSpPr/>
          <p:nvPr/>
        </p:nvSpPr>
        <p:spPr>
          <a:xfrm>
            <a:off x="3657600" y="4114800"/>
            <a:ext cx="2240280" cy="1005840"/>
          </a:xfrm>
          <a:prstGeom prst="rect">
            <a:avLst/>
          </a:prstGeom>
          <a:noFill/>
          <a:ln/>
        </p:spPr>
        <p:txBody>
          <a:bodyPr wrap="square" lIns="0" tIns="0" rIns="0" bIns="0"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Income-tax Act, 1961</a:t>
            </a:r>
            <a:endParaRPr lang="en-US" sz="1150" dirty="0"/>
          </a:p>
        </p:txBody>
      </p:sp>
      <p:sp>
        <p:nvSpPr>
          <p:cNvPr id="14" name="Shape 10"/>
          <p:cNvSpPr/>
          <p:nvPr/>
        </p:nvSpPr>
        <p:spPr>
          <a:xfrm>
            <a:off x="6309360" y="1737360"/>
            <a:ext cx="2697480" cy="3566160"/>
          </a:xfrm>
          <a:prstGeom prst="roundRect">
            <a:avLst>
              <a:gd name="adj" fmla="val 4068"/>
            </a:avLst>
          </a:prstGeom>
          <a:solidFill>
            <a:srgbClr val="263275"/>
          </a:solidFill>
          <a:ln/>
        </p:spPr>
      </p:sp>
      <p:pic>
        <p:nvPicPr>
          <p:cNvPr id="15" name="Image 2" descr="/home/claude/taxaudit/icon_list_white.png"/>
          <p:cNvPicPr>
            <a:picLocks noChangeAspect="1"/>
          </p:cNvPicPr>
          <p:nvPr/>
        </p:nvPicPr>
        <p:blipFill>
          <a:blip r:embed="rId5"/>
          <a:stretch>
            <a:fillRect/>
          </a:stretch>
        </p:blipFill>
        <p:spPr>
          <a:xfrm>
            <a:off x="6537960" y="2011680"/>
            <a:ext cx="502920" cy="502920"/>
          </a:xfrm>
          <a:prstGeom prst="rect">
            <a:avLst/>
          </a:prstGeom>
        </p:spPr>
      </p:pic>
      <p:sp>
        <p:nvSpPr>
          <p:cNvPr id="16" name="Text 11"/>
          <p:cNvSpPr/>
          <p:nvPr/>
        </p:nvSpPr>
        <p:spPr>
          <a:xfrm>
            <a:off x="6537960" y="2697480"/>
            <a:ext cx="2240280" cy="822960"/>
          </a:xfrm>
          <a:prstGeom prst="rect">
            <a:avLst/>
          </a:prstGeom>
          <a:noFill/>
          <a:ln/>
        </p:spPr>
        <p:txBody>
          <a:bodyPr wrap="square" lIns="0" tIns="0" rIns="0" bIns="0" rtlCol="0" anchor="ctr"/>
          <a:lstStyle/>
          <a:p>
            <a:pPr marL="0" indent="0">
              <a:buNone/>
            </a:pPr>
            <a:r>
              <a:rPr lang="en-US" sz="3400" b="1" dirty="0">
                <a:solidFill>
                  <a:srgbClr val="C79A3B"/>
                </a:solidFill>
                <a:latin typeface="Cambria" pitchFamily="34" charset="0"/>
                <a:ea typeface="Cambria" pitchFamily="34" charset="-122"/>
                <a:cs typeface="Cambria" pitchFamily="34" charset="-120"/>
              </a:rPr>
              <a:t>44</a:t>
            </a:r>
            <a:endParaRPr lang="en-US" sz="3400" dirty="0"/>
          </a:p>
        </p:txBody>
      </p:sp>
      <p:sp>
        <p:nvSpPr>
          <p:cNvPr id="17" name="Text 12"/>
          <p:cNvSpPr/>
          <p:nvPr/>
        </p:nvSpPr>
        <p:spPr>
          <a:xfrm>
            <a:off x="653796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Clauses in Form 3CD</a:t>
            </a:r>
            <a:endParaRPr lang="en-US" sz="1400" dirty="0"/>
          </a:p>
        </p:txBody>
      </p:sp>
      <p:sp>
        <p:nvSpPr>
          <p:cNvPr id="18" name="Text 13"/>
          <p:cNvSpPr/>
          <p:nvPr/>
        </p:nvSpPr>
        <p:spPr>
          <a:xfrm>
            <a:off x="6537960" y="4114800"/>
            <a:ext cx="2240280" cy="1005840"/>
          </a:xfrm>
          <a:prstGeom prst="rect">
            <a:avLst/>
          </a:prstGeom>
          <a:noFill/>
          <a:ln/>
        </p:spPr>
        <p:txBody>
          <a:bodyPr wrap="square" lIns="0" tIns="0" rIns="0" bIns="0"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Part A &amp; Part B</a:t>
            </a:r>
            <a:endParaRPr lang="en-US" sz="1150" dirty="0"/>
          </a:p>
        </p:txBody>
      </p:sp>
      <p:sp>
        <p:nvSpPr>
          <p:cNvPr id="19" name="Shape 14"/>
          <p:cNvSpPr/>
          <p:nvPr/>
        </p:nvSpPr>
        <p:spPr>
          <a:xfrm>
            <a:off x="9189720" y="1737360"/>
            <a:ext cx="2697480" cy="3566160"/>
          </a:xfrm>
          <a:prstGeom prst="roundRect">
            <a:avLst>
              <a:gd name="adj" fmla="val 4068"/>
            </a:avLst>
          </a:prstGeom>
          <a:solidFill>
            <a:srgbClr val="263275"/>
          </a:solidFill>
          <a:ln/>
        </p:spPr>
      </p:sp>
      <p:pic>
        <p:nvPicPr>
          <p:cNvPr id="20" name="Image 3" descr="/home/claude/taxaudit/icon_warning_white.png"/>
          <p:cNvPicPr>
            <a:picLocks noChangeAspect="1"/>
          </p:cNvPicPr>
          <p:nvPr/>
        </p:nvPicPr>
        <p:blipFill>
          <a:blip r:embed="rId6"/>
          <a:stretch>
            <a:fillRect/>
          </a:stretch>
        </p:blipFill>
        <p:spPr>
          <a:xfrm>
            <a:off x="9418320" y="2011680"/>
            <a:ext cx="502920" cy="502920"/>
          </a:xfrm>
          <a:prstGeom prst="rect">
            <a:avLst/>
          </a:prstGeom>
        </p:spPr>
      </p:pic>
      <p:sp>
        <p:nvSpPr>
          <p:cNvPr id="21" name="Text 15"/>
          <p:cNvSpPr/>
          <p:nvPr/>
        </p:nvSpPr>
        <p:spPr>
          <a:xfrm>
            <a:off x="9418320" y="2697480"/>
            <a:ext cx="2240280" cy="822960"/>
          </a:xfrm>
          <a:prstGeom prst="rect">
            <a:avLst/>
          </a:prstGeom>
          <a:noFill/>
          <a:ln/>
        </p:spPr>
        <p:txBody>
          <a:bodyPr wrap="square" lIns="0" tIns="0" rIns="0" bIns="0" rtlCol="0" anchor="ctr"/>
          <a:lstStyle/>
          <a:p>
            <a:pPr marL="0" indent="0">
              <a:buNone/>
            </a:pPr>
            <a:r>
              <a:rPr lang="en-US" sz="3400" b="1" dirty="0">
                <a:solidFill>
                  <a:srgbClr val="C79A3B"/>
                </a:solidFill>
                <a:latin typeface="Cambria" pitchFamily="34" charset="0"/>
                <a:ea typeface="Cambria" pitchFamily="34" charset="-122"/>
                <a:cs typeface="Cambria" pitchFamily="34" charset="-120"/>
              </a:rPr>
              <a:t>0.5%</a:t>
            </a:r>
            <a:endParaRPr lang="en-US" sz="3400" dirty="0"/>
          </a:p>
        </p:txBody>
      </p:sp>
      <p:sp>
        <p:nvSpPr>
          <p:cNvPr id="22" name="Text 16"/>
          <p:cNvSpPr/>
          <p:nvPr/>
        </p:nvSpPr>
        <p:spPr>
          <a:xfrm>
            <a:off x="9418320" y="3520440"/>
            <a:ext cx="2240280" cy="548640"/>
          </a:xfrm>
          <a:prstGeom prst="rect">
            <a:avLst/>
          </a:prstGeom>
          <a:noFill/>
          <a:ln/>
        </p:spPr>
        <p:txBody>
          <a:bodyPr wrap="square" lIns="0" tIns="0" rIns="0" bIns="0" rtlCol="0" anchor="ctr"/>
          <a:lstStyle/>
          <a:p>
            <a:pPr marL="0" indent="0">
              <a:lnSpc>
                <a:spcPct val="110000"/>
              </a:lnSpc>
              <a:buNone/>
            </a:pPr>
            <a:r>
              <a:rPr lang="en-US" sz="1400" b="1" dirty="0">
                <a:solidFill>
                  <a:srgbClr val="FFFFFF"/>
                </a:solidFill>
                <a:latin typeface="Calibri" pitchFamily="34" charset="0"/>
                <a:ea typeface="Calibri" pitchFamily="34" charset="-122"/>
                <a:cs typeface="Calibri" pitchFamily="34" charset="-120"/>
              </a:rPr>
              <a:t>Max penalty u/s 271B</a:t>
            </a:r>
            <a:endParaRPr lang="en-US" sz="1400" dirty="0"/>
          </a:p>
        </p:txBody>
      </p:sp>
      <p:sp>
        <p:nvSpPr>
          <p:cNvPr id="23" name="Text 17"/>
          <p:cNvSpPr/>
          <p:nvPr/>
        </p:nvSpPr>
        <p:spPr>
          <a:xfrm>
            <a:off x="9418320" y="4114800"/>
            <a:ext cx="2240280" cy="1005840"/>
          </a:xfrm>
          <a:prstGeom prst="rect">
            <a:avLst/>
          </a:prstGeom>
          <a:noFill/>
          <a:ln/>
        </p:spPr>
        <p:txBody>
          <a:bodyPr wrap="square" lIns="0" tIns="0" rIns="0" bIns="0" rtlCol="0" anchor="ctr"/>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of turnover, capped ₹1,50,000</a:t>
            </a:r>
            <a:endParaRPr lang="en-US" sz="1150" dirty="0"/>
          </a:p>
        </p:txBody>
      </p:sp>
      <p:sp>
        <p:nvSpPr>
          <p:cNvPr id="24" name="Text 1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CADCFC"/>
                </a:solidFill>
                <a:latin typeface="Calibri" pitchFamily="34" charset="0"/>
                <a:ea typeface="Calibri" pitchFamily="34" charset="-122"/>
                <a:cs typeface="Calibri" pitchFamily="34" charset="-120"/>
              </a:rPr>
              <a:t>Tax Audit — Section 44AB</a:t>
            </a:r>
            <a:endParaRPr lang="en-US" sz="900" dirty="0"/>
          </a:p>
        </p:txBody>
      </p:sp>
      <p:sp>
        <p:nvSpPr>
          <p:cNvPr id="25" name="Text 1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CADCFC"/>
                </a:solidFill>
                <a:latin typeface="Calibri" pitchFamily="34" charset="0"/>
                <a:ea typeface="Calibri" pitchFamily="34" charset="-122"/>
                <a:cs typeface="Calibri" pitchFamily="34" charset="-120"/>
              </a:rPr>
              <a:t>3</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STEP 5 — SA 700</a:t>
            </a:r>
            <a:endParaRPr lang="en-US" sz="12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600" b="1" dirty="0">
                <a:solidFill>
                  <a:srgbClr val="1B1F3B"/>
                </a:solidFill>
                <a:latin typeface="Cambria" pitchFamily="34" charset="0"/>
                <a:ea typeface="Cambria" pitchFamily="34" charset="-122"/>
                <a:cs typeface="Cambria" pitchFamily="34" charset="-120"/>
              </a:rPr>
              <a:t>SA 700 — Forming an Opinion &amp; Reporting</a:t>
            </a:r>
            <a:endParaRPr lang="en-US" sz="2600" dirty="0"/>
          </a:p>
        </p:txBody>
      </p:sp>
      <p:sp>
        <p:nvSpPr>
          <p:cNvPr id="4" name="Text 2"/>
          <p:cNvSpPr/>
          <p:nvPr/>
        </p:nvSpPr>
        <p:spPr>
          <a:xfrm>
            <a:off x="548640" y="1371600"/>
            <a:ext cx="10789920" cy="457200"/>
          </a:xfrm>
          <a:prstGeom prst="rect">
            <a:avLst/>
          </a:prstGeom>
          <a:noFill/>
          <a:ln/>
        </p:spPr>
        <p:txBody>
          <a:bodyPr wrap="square" lIns="0" tIns="0" rIns="0" bIns="0" rtlCol="0" anchor="ctr"/>
          <a:lstStyle/>
          <a:p>
            <a:pPr marL="0" indent="0">
              <a:buNone/>
            </a:pPr>
            <a:r>
              <a:rPr lang="en-US" sz="1350" dirty="0">
                <a:solidFill>
                  <a:srgbClr val="5B6584"/>
                </a:solidFill>
                <a:latin typeface="Calibri" pitchFamily="34" charset="0"/>
                <a:ea typeface="Calibri" pitchFamily="34" charset="-122"/>
                <a:cs typeface="Calibri" pitchFamily="34" charset="-120"/>
              </a:rPr>
              <a:t>While Form 3CA/3CB is a prescribed format, the underlying principles of SA 700 guide how the auditor forms and expresses the opinion.</a:t>
            </a:r>
            <a:endParaRPr lang="en-US" sz="1350" dirty="0"/>
          </a:p>
        </p:txBody>
      </p:sp>
      <p:sp>
        <p:nvSpPr>
          <p:cNvPr id="5" name="Shape 3"/>
          <p:cNvSpPr/>
          <p:nvPr/>
        </p:nvSpPr>
        <p:spPr>
          <a:xfrm>
            <a:off x="548640" y="2011680"/>
            <a:ext cx="3611880" cy="1965960"/>
          </a:xfrm>
          <a:prstGeom prst="roundRect">
            <a:avLst>
              <a:gd name="adj" fmla="val 4651"/>
            </a:avLst>
          </a:prstGeom>
          <a:solidFill>
            <a:srgbClr val="F4F6FB"/>
          </a:solidFill>
          <a:ln/>
        </p:spPr>
      </p:sp>
      <p:pic>
        <p:nvPicPr>
          <p:cNvPr id="6" name="Image 0" descr="/home/claude/sacompliance/icon_search_navy.png"/>
          <p:cNvPicPr>
            <a:picLocks noChangeAspect="1"/>
          </p:cNvPicPr>
          <p:nvPr/>
        </p:nvPicPr>
        <p:blipFill>
          <a:blip r:embed="rId3"/>
          <a:stretch>
            <a:fillRect/>
          </a:stretch>
        </p:blipFill>
        <p:spPr>
          <a:xfrm>
            <a:off x="731520" y="2194560"/>
            <a:ext cx="365760" cy="365760"/>
          </a:xfrm>
          <a:prstGeom prst="rect">
            <a:avLst/>
          </a:prstGeom>
        </p:spPr>
      </p:pic>
      <p:sp>
        <p:nvSpPr>
          <p:cNvPr id="7" name="Text 4"/>
          <p:cNvSpPr/>
          <p:nvPr/>
        </p:nvSpPr>
        <p:spPr>
          <a:xfrm>
            <a:off x="731520" y="2606040"/>
            <a:ext cx="3246120" cy="457200"/>
          </a:xfrm>
          <a:prstGeom prst="rect">
            <a:avLst/>
          </a:prstGeom>
          <a:noFill/>
          <a:ln/>
        </p:spPr>
        <p:txBody>
          <a:bodyPr wrap="square" lIns="0" tIns="0" rIns="0" bIns="0" rtlCol="0" anchor="t"/>
          <a:lstStyle/>
          <a:p>
            <a:pPr marL="0" indent="0">
              <a:lnSpc>
                <a:spcPct val="110000"/>
              </a:lnSpc>
              <a:buNone/>
            </a:pPr>
            <a:r>
              <a:rPr lang="en-US" sz="1250" b="1" dirty="0">
                <a:solidFill>
                  <a:srgbClr val="1E2761"/>
                </a:solidFill>
                <a:latin typeface="Calibri" pitchFamily="34" charset="0"/>
                <a:ea typeface="Calibri" pitchFamily="34" charset="-122"/>
                <a:cs typeface="Calibri" pitchFamily="34" charset="-120"/>
              </a:rPr>
              <a:t>Conclude on Evidence</a:t>
            </a:r>
            <a:endParaRPr lang="en-US" sz="1250" dirty="0"/>
          </a:p>
        </p:txBody>
      </p:sp>
      <p:sp>
        <p:nvSpPr>
          <p:cNvPr id="8" name="Text 5"/>
          <p:cNvSpPr/>
          <p:nvPr/>
        </p:nvSpPr>
        <p:spPr>
          <a:xfrm>
            <a:off x="731520" y="3063240"/>
            <a:ext cx="3246120" cy="86868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Whether sufficient appropriate audit evidence has been obtained to reduce risk to an acceptably low level</a:t>
            </a:r>
            <a:endParaRPr lang="en-US" sz="1050" dirty="0"/>
          </a:p>
        </p:txBody>
      </p:sp>
      <p:sp>
        <p:nvSpPr>
          <p:cNvPr id="9" name="Shape 6"/>
          <p:cNvSpPr/>
          <p:nvPr/>
        </p:nvSpPr>
        <p:spPr>
          <a:xfrm>
            <a:off x="4297680" y="2011680"/>
            <a:ext cx="3611880" cy="1965960"/>
          </a:xfrm>
          <a:prstGeom prst="roundRect">
            <a:avLst>
              <a:gd name="adj" fmla="val 4651"/>
            </a:avLst>
          </a:prstGeom>
          <a:solidFill>
            <a:srgbClr val="F4F6FB"/>
          </a:solidFill>
          <a:ln/>
        </p:spPr>
      </p:sp>
      <p:pic>
        <p:nvPicPr>
          <p:cNvPr id="10" name="Image 1" descr="/home/claude/sacompliance/icon_balance_navy.png"/>
          <p:cNvPicPr>
            <a:picLocks noChangeAspect="1"/>
          </p:cNvPicPr>
          <p:nvPr/>
        </p:nvPicPr>
        <p:blipFill>
          <a:blip r:embed="rId4"/>
          <a:stretch>
            <a:fillRect/>
          </a:stretch>
        </p:blipFill>
        <p:spPr>
          <a:xfrm>
            <a:off x="4480560" y="2194560"/>
            <a:ext cx="365760" cy="365760"/>
          </a:xfrm>
          <a:prstGeom prst="rect">
            <a:avLst/>
          </a:prstGeom>
        </p:spPr>
      </p:pic>
      <p:sp>
        <p:nvSpPr>
          <p:cNvPr id="11" name="Text 7"/>
          <p:cNvSpPr/>
          <p:nvPr/>
        </p:nvSpPr>
        <p:spPr>
          <a:xfrm>
            <a:off x="4480560" y="2606040"/>
            <a:ext cx="3246120" cy="457200"/>
          </a:xfrm>
          <a:prstGeom prst="rect">
            <a:avLst/>
          </a:prstGeom>
          <a:noFill/>
          <a:ln/>
        </p:spPr>
        <p:txBody>
          <a:bodyPr wrap="square" lIns="0" tIns="0" rIns="0" bIns="0" rtlCol="0" anchor="t"/>
          <a:lstStyle/>
          <a:p>
            <a:pPr marL="0" indent="0">
              <a:lnSpc>
                <a:spcPct val="110000"/>
              </a:lnSpc>
              <a:buNone/>
            </a:pPr>
            <a:r>
              <a:rPr lang="en-US" sz="1250" b="1" dirty="0">
                <a:solidFill>
                  <a:srgbClr val="1E2761"/>
                </a:solidFill>
                <a:latin typeface="Calibri" pitchFamily="34" charset="0"/>
                <a:ea typeface="Calibri" pitchFamily="34" charset="-122"/>
                <a:cs typeface="Calibri" pitchFamily="34" charset="-120"/>
              </a:rPr>
              <a:t>Evaluate Misstatements</a:t>
            </a:r>
            <a:endParaRPr lang="en-US" sz="1250" dirty="0"/>
          </a:p>
        </p:txBody>
      </p:sp>
      <p:sp>
        <p:nvSpPr>
          <p:cNvPr id="12" name="Text 8"/>
          <p:cNvSpPr/>
          <p:nvPr/>
        </p:nvSpPr>
        <p:spPr>
          <a:xfrm>
            <a:off x="4480560" y="3063240"/>
            <a:ext cx="3246120" cy="86868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Whether uncorrected misstatements are material, individually or in aggregate</a:t>
            </a:r>
            <a:endParaRPr lang="en-US" sz="1050" dirty="0"/>
          </a:p>
        </p:txBody>
      </p:sp>
      <p:sp>
        <p:nvSpPr>
          <p:cNvPr id="13" name="Shape 9"/>
          <p:cNvSpPr/>
          <p:nvPr/>
        </p:nvSpPr>
        <p:spPr>
          <a:xfrm>
            <a:off x="8046720" y="2011680"/>
            <a:ext cx="3611880" cy="1965960"/>
          </a:xfrm>
          <a:prstGeom prst="roundRect">
            <a:avLst>
              <a:gd name="adj" fmla="val 4651"/>
            </a:avLst>
          </a:prstGeom>
          <a:solidFill>
            <a:srgbClr val="F4F6FB"/>
          </a:solidFill>
          <a:ln/>
        </p:spPr>
      </p:sp>
      <p:pic>
        <p:nvPicPr>
          <p:cNvPr id="14" name="Image 2" descr="/home/claude/sacompliance/icon_clipboardcheck_navy.png"/>
          <p:cNvPicPr>
            <a:picLocks noChangeAspect="1"/>
          </p:cNvPicPr>
          <p:nvPr/>
        </p:nvPicPr>
        <p:blipFill>
          <a:blip r:embed="rId5"/>
          <a:stretch>
            <a:fillRect/>
          </a:stretch>
        </p:blipFill>
        <p:spPr>
          <a:xfrm>
            <a:off x="8229600" y="2194560"/>
            <a:ext cx="365760" cy="365760"/>
          </a:xfrm>
          <a:prstGeom prst="rect">
            <a:avLst/>
          </a:prstGeom>
        </p:spPr>
      </p:pic>
      <p:sp>
        <p:nvSpPr>
          <p:cNvPr id="15" name="Text 10"/>
          <p:cNvSpPr/>
          <p:nvPr/>
        </p:nvSpPr>
        <p:spPr>
          <a:xfrm>
            <a:off x="8229600" y="2606040"/>
            <a:ext cx="3246120" cy="457200"/>
          </a:xfrm>
          <a:prstGeom prst="rect">
            <a:avLst/>
          </a:prstGeom>
          <a:noFill/>
          <a:ln/>
        </p:spPr>
        <p:txBody>
          <a:bodyPr wrap="square" lIns="0" tIns="0" rIns="0" bIns="0" rtlCol="0" anchor="t"/>
          <a:lstStyle/>
          <a:p>
            <a:pPr marL="0" indent="0">
              <a:lnSpc>
                <a:spcPct val="110000"/>
              </a:lnSpc>
              <a:buNone/>
            </a:pPr>
            <a:r>
              <a:rPr lang="en-US" sz="1250" b="1" dirty="0">
                <a:solidFill>
                  <a:srgbClr val="1E2761"/>
                </a:solidFill>
                <a:latin typeface="Calibri" pitchFamily="34" charset="0"/>
                <a:ea typeface="Calibri" pitchFamily="34" charset="-122"/>
                <a:cs typeface="Calibri" pitchFamily="34" charset="-120"/>
              </a:rPr>
              <a:t>Assess Framework Compliance</a:t>
            </a:r>
            <a:endParaRPr lang="en-US" sz="1250" dirty="0"/>
          </a:p>
        </p:txBody>
      </p:sp>
      <p:sp>
        <p:nvSpPr>
          <p:cNvPr id="16" name="Text 11"/>
          <p:cNvSpPr/>
          <p:nvPr/>
        </p:nvSpPr>
        <p:spPr>
          <a:xfrm>
            <a:off x="8229600" y="3063240"/>
            <a:ext cx="3246120" cy="86868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Whether the financial statements comply with the applicable financial reporting framework</a:t>
            </a:r>
            <a:endParaRPr lang="en-US" sz="1050" dirty="0"/>
          </a:p>
        </p:txBody>
      </p:sp>
      <p:sp>
        <p:nvSpPr>
          <p:cNvPr id="17" name="Shape 12"/>
          <p:cNvSpPr/>
          <p:nvPr/>
        </p:nvSpPr>
        <p:spPr>
          <a:xfrm>
            <a:off x="548640" y="4114800"/>
            <a:ext cx="3611880" cy="1965960"/>
          </a:xfrm>
          <a:prstGeom prst="roundRect">
            <a:avLst>
              <a:gd name="adj" fmla="val 4651"/>
            </a:avLst>
          </a:prstGeom>
          <a:solidFill>
            <a:srgbClr val="F4F6FB"/>
          </a:solidFill>
          <a:ln/>
        </p:spPr>
      </p:sp>
      <p:pic>
        <p:nvPicPr>
          <p:cNvPr id="18" name="Image 3" descr="/home/claude/sacompliance/icon_stamp_navy.png"/>
          <p:cNvPicPr>
            <a:picLocks noChangeAspect="1"/>
          </p:cNvPicPr>
          <p:nvPr/>
        </p:nvPicPr>
        <p:blipFill>
          <a:blip r:embed="rId6"/>
          <a:stretch>
            <a:fillRect/>
          </a:stretch>
        </p:blipFill>
        <p:spPr>
          <a:xfrm>
            <a:off x="731520" y="4297680"/>
            <a:ext cx="365760" cy="365760"/>
          </a:xfrm>
          <a:prstGeom prst="rect">
            <a:avLst/>
          </a:prstGeom>
        </p:spPr>
      </p:pic>
      <p:sp>
        <p:nvSpPr>
          <p:cNvPr id="19" name="Text 13"/>
          <p:cNvSpPr/>
          <p:nvPr/>
        </p:nvSpPr>
        <p:spPr>
          <a:xfrm>
            <a:off x="731520" y="4709160"/>
            <a:ext cx="3246120" cy="457200"/>
          </a:xfrm>
          <a:prstGeom prst="rect">
            <a:avLst/>
          </a:prstGeom>
          <a:noFill/>
          <a:ln/>
        </p:spPr>
        <p:txBody>
          <a:bodyPr wrap="square" lIns="0" tIns="0" rIns="0" bIns="0" rtlCol="0" anchor="t"/>
          <a:lstStyle/>
          <a:p>
            <a:pPr marL="0" indent="0">
              <a:lnSpc>
                <a:spcPct val="110000"/>
              </a:lnSpc>
              <a:buNone/>
            </a:pPr>
            <a:r>
              <a:rPr lang="en-US" sz="1250" b="1" dirty="0">
                <a:solidFill>
                  <a:srgbClr val="1E2761"/>
                </a:solidFill>
                <a:latin typeface="Calibri" pitchFamily="34" charset="0"/>
                <a:ea typeface="Calibri" pitchFamily="34" charset="-122"/>
                <a:cs typeface="Calibri" pitchFamily="34" charset="-120"/>
              </a:rPr>
              <a:t>Form &amp; Express the Opinion</a:t>
            </a:r>
            <a:endParaRPr lang="en-US" sz="1250" dirty="0"/>
          </a:p>
        </p:txBody>
      </p:sp>
      <p:sp>
        <p:nvSpPr>
          <p:cNvPr id="20" name="Text 14"/>
          <p:cNvSpPr/>
          <p:nvPr/>
        </p:nvSpPr>
        <p:spPr>
          <a:xfrm>
            <a:off x="731520" y="5166360"/>
            <a:ext cx="3246120" cy="86868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State clearly whether the accounts give a true and fair view, based on the audit performed</a:t>
            </a:r>
            <a:endParaRPr lang="en-US" sz="1050" dirty="0"/>
          </a:p>
        </p:txBody>
      </p:sp>
      <p:sp>
        <p:nvSpPr>
          <p:cNvPr id="21" name="Shape 15"/>
          <p:cNvSpPr/>
          <p:nvPr/>
        </p:nvSpPr>
        <p:spPr>
          <a:xfrm>
            <a:off x="4297680" y="4114800"/>
            <a:ext cx="3611880" cy="1965960"/>
          </a:xfrm>
          <a:prstGeom prst="roundRect">
            <a:avLst>
              <a:gd name="adj" fmla="val 4651"/>
            </a:avLst>
          </a:prstGeom>
          <a:solidFill>
            <a:srgbClr val="F4F6FB"/>
          </a:solidFill>
          <a:ln/>
        </p:spPr>
      </p:sp>
      <p:pic>
        <p:nvPicPr>
          <p:cNvPr id="22" name="Image 4" descr="/home/claude/sacompliance/icon_exclamationcircle_navy.png"/>
          <p:cNvPicPr>
            <a:picLocks noChangeAspect="1"/>
          </p:cNvPicPr>
          <p:nvPr/>
        </p:nvPicPr>
        <p:blipFill>
          <a:blip r:embed="rId7"/>
          <a:stretch>
            <a:fillRect/>
          </a:stretch>
        </p:blipFill>
        <p:spPr>
          <a:xfrm>
            <a:off x="4480560" y="4297680"/>
            <a:ext cx="365760" cy="365760"/>
          </a:xfrm>
          <a:prstGeom prst="rect">
            <a:avLst/>
          </a:prstGeom>
        </p:spPr>
      </p:pic>
      <p:sp>
        <p:nvSpPr>
          <p:cNvPr id="23" name="Text 16"/>
          <p:cNvSpPr/>
          <p:nvPr/>
        </p:nvSpPr>
        <p:spPr>
          <a:xfrm>
            <a:off x="4480560" y="4709160"/>
            <a:ext cx="3246120" cy="457200"/>
          </a:xfrm>
          <a:prstGeom prst="rect">
            <a:avLst/>
          </a:prstGeom>
          <a:noFill/>
          <a:ln/>
        </p:spPr>
        <p:txBody>
          <a:bodyPr wrap="square" lIns="0" tIns="0" rIns="0" bIns="0" rtlCol="0" anchor="t"/>
          <a:lstStyle/>
          <a:p>
            <a:pPr marL="0" indent="0">
              <a:lnSpc>
                <a:spcPct val="110000"/>
              </a:lnSpc>
              <a:buNone/>
            </a:pPr>
            <a:r>
              <a:rPr lang="en-US" sz="1250" b="1" dirty="0">
                <a:solidFill>
                  <a:srgbClr val="1E2761"/>
                </a:solidFill>
                <a:latin typeface="Calibri" pitchFamily="34" charset="0"/>
                <a:ea typeface="Calibri" pitchFamily="34" charset="-122"/>
                <a:cs typeface="Calibri" pitchFamily="34" charset="-120"/>
              </a:rPr>
              <a:t>Consider Modifications</a:t>
            </a:r>
            <a:endParaRPr lang="en-US" sz="1250" dirty="0"/>
          </a:p>
        </p:txBody>
      </p:sp>
      <p:sp>
        <p:nvSpPr>
          <p:cNvPr id="24" name="Text 17"/>
          <p:cNvSpPr/>
          <p:nvPr/>
        </p:nvSpPr>
        <p:spPr>
          <a:xfrm>
            <a:off x="4480560" y="5166360"/>
            <a:ext cx="3246120" cy="86868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Qualify, give an adverse opinion, or disclaim, if warranted by the circumstances</a:t>
            </a:r>
            <a:endParaRPr lang="en-US" sz="1050" dirty="0"/>
          </a:p>
        </p:txBody>
      </p:sp>
      <p:sp>
        <p:nvSpPr>
          <p:cNvPr id="25" name="Shape 18"/>
          <p:cNvSpPr/>
          <p:nvPr/>
        </p:nvSpPr>
        <p:spPr>
          <a:xfrm>
            <a:off x="8046720" y="4114800"/>
            <a:ext cx="3611880" cy="1965960"/>
          </a:xfrm>
          <a:prstGeom prst="roundRect">
            <a:avLst>
              <a:gd name="adj" fmla="val 4651"/>
            </a:avLst>
          </a:prstGeom>
          <a:solidFill>
            <a:srgbClr val="F4F6FB"/>
          </a:solidFill>
          <a:ln/>
        </p:spPr>
      </p:sp>
      <p:pic>
        <p:nvPicPr>
          <p:cNvPr id="26" name="Image 5" descr="/home/claude/sacompliance/icon_filesignature_navy.png"/>
          <p:cNvPicPr>
            <a:picLocks noChangeAspect="1"/>
          </p:cNvPicPr>
          <p:nvPr/>
        </p:nvPicPr>
        <p:blipFill>
          <a:blip r:embed="rId8"/>
          <a:stretch>
            <a:fillRect/>
          </a:stretch>
        </p:blipFill>
        <p:spPr>
          <a:xfrm>
            <a:off x="8229600" y="4297680"/>
            <a:ext cx="365760" cy="365760"/>
          </a:xfrm>
          <a:prstGeom prst="rect">
            <a:avLst/>
          </a:prstGeom>
        </p:spPr>
      </p:pic>
      <p:sp>
        <p:nvSpPr>
          <p:cNvPr id="27" name="Text 19"/>
          <p:cNvSpPr/>
          <p:nvPr/>
        </p:nvSpPr>
        <p:spPr>
          <a:xfrm>
            <a:off x="8229600" y="4709160"/>
            <a:ext cx="3246120" cy="457200"/>
          </a:xfrm>
          <a:prstGeom prst="rect">
            <a:avLst/>
          </a:prstGeom>
          <a:noFill/>
          <a:ln/>
        </p:spPr>
        <p:txBody>
          <a:bodyPr wrap="square" lIns="0" tIns="0" rIns="0" bIns="0" rtlCol="0" anchor="t"/>
          <a:lstStyle/>
          <a:p>
            <a:pPr marL="0" indent="0">
              <a:lnSpc>
                <a:spcPct val="110000"/>
              </a:lnSpc>
              <a:buNone/>
            </a:pPr>
            <a:r>
              <a:rPr lang="en-US" sz="1250" b="1" dirty="0">
                <a:solidFill>
                  <a:srgbClr val="1E2761"/>
                </a:solidFill>
                <a:latin typeface="Calibri" pitchFamily="34" charset="0"/>
                <a:ea typeface="Calibri" pitchFamily="34" charset="-122"/>
                <a:cs typeface="Calibri" pitchFamily="34" charset="-120"/>
              </a:rPr>
              <a:t>Sign, Date &amp; UDIN</a:t>
            </a:r>
            <a:endParaRPr lang="en-US" sz="1250" dirty="0"/>
          </a:p>
        </p:txBody>
      </p:sp>
      <p:sp>
        <p:nvSpPr>
          <p:cNvPr id="28" name="Text 20"/>
          <p:cNvSpPr/>
          <p:nvPr/>
        </p:nvSpPr>
        <p:spPr>
          <a:xfrm>
            <a:off x="8229600" y="5166360"/>
            <a:ext cx="3246120" cy="868680"/>
          </a:xfrm>
          <a:prstGeom prst="rect">
            <a:avLst/>
          </a:prstGeom>
          <a:noFill/>
          <a:ln/>
        </p:spPr>
        <p:txBody>
          <a:bodyPr wrap="square" lIns="0" tIns="0" rIns="0" bIns="0" rtlCol="0" anchor="t"/>
          <a:lstStyle/>
          <a:p>
            <a:pPr marL="0" indent="0">
              <a:lnSpc>
                <a:spcPct val="120000"/>
              </a:lnSpc>
              <a:buNone/>
            </a:pPr>
            <a:r>
              <a:rPr lang="en-US" sz="1050" dirty="0">
                <a:solidFill>
                  <a:srgbClr val="1B1F3B"/>
                </a:solidFill>
                <a:latin typeface="Calibri" pitchFamily="34" charset="0"/>
                <a:ea typeface="Calibri" pitchFamily="34" charset="-122"/>
                <a:cs typeface="Calibri" pitchFamily="34" charset="-120"/>
              </a:rPr>
              <a:t>Report signed with membership number, firm registration number, place, date &amp; UDIN generated</a:t>
            </a:r>
            <a:endParaRPr lang="en-US" sz="1050" dirty="0"/>
          </a:p>
        </p:txBody>
      </p:sp>
      <p:sp>
        <p:nvSpPr>
          <p:cNvPr id="29" name="Text 21"/>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30" name="Text 22"/>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10</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BEYOND THE CORE FIVE</a:t>
            </a:r>
            <a:endParaRPr lang="en-US" sz="12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700" b="1" dirty="0">
                <a:solidFill>
                  <a:srgbClr val="1B1F3B"/>
                </a:solidFill>
                <a:latin typeface="Cambria" pitchFamily="34" charset="0"/>
                <a:ea typeface="Cambria" pitchFamily="34" charset="-122"/>
                <a:cs typeface="Cambria" pitchFamily="34" charset="-120"/>
              </a:rPr>
              <a:t>Other Standards Relevant to a Tax Audit</a:t>
            </a:r>
            <a:endParaRPr lang="en-US" sz="2700" dirty="0"/>
          </a:p>
        </p:txBody>
      </p:sp>
      <p:graphicFrame>
        <p:nvGraphicFramePr>
          <p:cNvPr id="12" name="Table 0"/>
          <p:cNvGraphicFramePr>
            <a:graphicFrameLocks noGrp="1"/>
          </p:cNvGraphicFramePr>
          <p:nvPr/>
        </p:nvGraphicFramePr>
        <p:xfrm>
          <a:off x="548640" y="1463040"/>
          <a:ext cx="11064240" cy="4480560"/>
        </p:xfrm>
        <a:graphic>
          <a:graphicData uri="http://schemas.openxmlformats.org/drawingml/2006/table">
            <a:tbl>
              <a:tblPr/>
              <a:tblGrid>
                <a:gridCol w="146304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6858000">
                  <a:extLst>
                    <a:ext uri="{9D8B030D-6E8A-4147-A177-3AD203B41FA5}">
                      <a16:colId xmlns:a16="http://schemas.microsoft.com/office/drawing/2014/main" val="20002"/>
                    </a:ext>
                  </a:extLst>
                </a:gridCol>
              </a:tblGrid>
              <a:tr h="457200">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SA</a:t>
                      </a:r>
                      <a:endParaRPr lang="en-US" sz="12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Title</a:t>
                      </a:r>
                      <a:endParaRPr lang="en-US" sz="12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Relevance to Tax Audit</a:t>
                      </a:r>
                      <a:endParaRPr lang="en-US" sz="12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SA 220</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Quality Control</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Engagement-level quality control, review &amp; supervision of the audit team</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SA 240</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Fraud</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Auditor's responsibility relating to fraud, including unrecorded transactions</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2"/>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SA 260</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Communication with TCWG</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Communicating significant findings to the proprietor/partners/management</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SA 315</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Risk Identification</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Understanding the entity to identify risks of material misstatement</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4"/>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SA 560</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Subsequent Events</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Considering events between the year-end and the date of signing the report</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9436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SA 570</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Going Concern</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Assessing the appropriateness of the going concern assumption, where relevant</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EDF0F8"/>
                    </a:solidFill>
                  </a:tcPr>
                </a:tc>
                <a:extLst>
                  <a:ext uri="{0D108BD9-81ED-4DB2-BD59-A6C34878D82A}">
                    <a16:rowId xmlns:a16="http://schemas.microsoft.com/office/drawing/2014/main" val="10006"/>
                  </a:ext>
                </a:extLst>
              </a:tr>
            </a:tbl>
          </a:graphicData>
        </a:graphic>
      </p:graphicFrame>
      <p:sp>
        <p:nvSpPr>
          <p:cNvPr id="5" name="Text 2"/>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6" name="Text 3"/>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11</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solidFill>
                  <a:srgbClr val="C79A3B"/>
                </a:solidFill>
                <a:latin typeface="Calibri" pitchFamily="34" charset="0"/>
                <a:ea typeface="Calibri" pitchFamily="34" charset="-122"/>
                <a:cs typeface="Calibri" pitchFamily="34" charset="-120"/>
              </a:rPr>
              <a:t>COMMON PITFALLS</a:t>
            </a:r>
            <a:endParaRPr lang="en-US" sz="12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600" b="1" dirty="0">
                <a:solidFill>
                  <a:srgbClr val="1B1F3B"/>
                </a:solidFill>
                <a:latin typeface="Cambria" pitchFamily="34" charset="0"/>
                <a:ea typeface="Cambria" pitchFamily="34" charset="-122"/>
                <a:cs typeface="Cambria" pitchFamily="34" charset="-120"/>
              </a:rPr>
              <a:t>Common SA Compliance Errors in Tax Audit</a:t>
            </a:r>
            <a:endParaRPr lang="en-US" sz="2600" dirty="0"/>
          </a:p>
        </p:txBody>
      </p:sp>
      <p:sp>
        <p:nvSpPr>
          <p:cNvPr id="4" name="Shape 2"/>
          <p:cNvSpPr/>
          <p:nvPr/>
        </p:nvSpPr>
        <p:spPr>
          <a:xfrm>
            <a:off x="548640" y="1600200"/>
            <a:ext cx="3611880" cy="2148840"/>
          </a:xfrm>
          <a:prstGeom prst="roundRect">
            <a:avLst>
              <a:gd name="adj" fmla="val 4255"/>
            </a:avLst>
          </a:prstGeom>
          <a:solidFill>
            <a:srgbClr val="F4F6FB"/>
          </a:solidFill>
          <a:ln/>
        </p:spPr>
      </p:sp>
      <p:pic>
        <p:nvPicPr>
          <p:cNvPr id="5" name="Image 0" descr="/home/claude/sacompliance/icon_exclamationcircle_navy.png"/>
          <p:cNvPicPr>
            <a:picLocks noChangeAspect="1"/>
          </p:cNvPicPr>
          <p:nvPr/>
        </p:nvPicPr>
        <p:blipFill>
          <a:blip r:embed="rId3"/>
          <a:stretch>
            <a:fillRect/>
          </a:stretch>
        </p:blipFill>
        <p:spPr>
          <a:xfrm>
            <a:off x="749808" y="1783080"/>
            <a:ext cx="365760" cy="365760"/>
          </a:xfrm>
          <a:prstGeom prst="rect">
            <a:avLst/>
          </a:prstGeom>
        </p:spPr>
      </p:pic>
      <p:sp>
        <p:nvSpPr>
          <p:cNvPr id="6" name="Text 3"/>
          <p:cNvSpPr/>
          <p:nvPr/>
        </p:nvSpPr>
        <p:spPr>
          <a:xfrm>
            <a:off x="74980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No Engagement Letter</a:t>
            </a:r>
            <a:endParaRPr lang="en-US" sz="1300" dirty="0"/>
          </a:p>
        </p:txBody>
      </p:sp>
      <p:sp>
        <p:nvSpPr>
          <p:cNvPr id="7" name="Text 4"/>
          <p:cNvSpPr/>
          <p:nvPr/>
        </p:nvSpPr>
        <p:spPr>
          <a:xfrm>
            <a:off x="74980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Audit commenced without documenting agreed terms under SA 210</a:t>
            </a:r>
            <a:endParaRPr lang="en-US" sz="1100" dirty="0"/>
          </a:p>
        </p:txBody>
      </p:sp>
      <p:sp>
        <p:nvSpPr>
          <p:cNvPr id="8" name="Shape 5"/>
          <p:cNvSpPr/>
          <p:nvPr/>
        </p:nvSpPr>
        <p:spPr>
          <a:xfrm>
            <a:off x="4297680" y="1600200"/>
            <a:ext cx="3611880" cy="2148840"/>
          </a:xfrm>
          <a:prstGeom prst="roundRect">
            <a:avLst>
              <a:gd name="adj" fmla="val 4255"/>
            </a:avLst>
          </a:prstGeom>
          <a:solidFill>
            <a:srgbClr val="F4F6FB"/>
          </a:solidFill>
          <a:ln/>
        </p:spPr>
      </p:sp>
      <p:pic>
        <p:nvPicPr>
          <p:cNvPr id="9" name="Image 1" descr="/home/claude/sacompliance/icon_exclamationcircle_navy.png"/>
          <p:cNvPicPr>
            <a:picLocks noChangeAspect="1"/>
          </p:cNvPicPr>
          <p:nvPr/>
        </p:nvPicPr>
        <p:blipFill>
          <a:blip r:embed="rId3"/>
          <a:stretch>
            <a:fillRect/>
          </a:stretch>
        </p:blipFill>
        <p:spPr>
          <a:xfrm>
            <a:off x="4498848" y="1783080"/>
            <a:ext cx="365760" cy="365760"/>
          </a:xfrm>
          <a:prstGeom prst="rect">
            <a:avLst/>
          </a:prstGeom>
        </p:spPr>
      </p:pic>
      <p:sp>
        <p:nvSpPr>
          <p:cNvPr id="10" name="Text 6"/>
          <p:cNvSpPr/>
          <p:nvPr/>
        </p:nvSpPr>
        <p:spPr>
          <a:xfrm>
            <a:off x="449884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Previous Auditor Not Communicated</a:t>
            </a:r>
            <a:endParaRPr lang="en-US" sz="1300" dirty="0"/>
          </a:p>
        </p:txBody>
      </p:sp>
      <p:sp>
        <p:nvSpPr>
          <p:cNvPr id="11" name="Text 7"/>
          <p:cNvSpPr/>
          <p:nvPr/>
        </p:nvSpPr>
        <p:spPr>
          <a:xfrm>
            <a:off x="449884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New auditor accepts appointment without written communication to the outgoing auditor</a:t>
            </a:r>
            <a:endParaRPr lang="en-US" sz="1100" dirty="0"/>
          </a:p>
        </p:txBody>
      </p:sp>
      <p:sp>
        <p:nvSpPr>
          <p:cNvPr id="12" name="Shape 8"/>
          <p:cNvSpPr/>
          <p:nvPr/>
        </p:nvSpPr>
        <p:spPr>
          <a:xfrm>
            <a:off x="8046720" y="1600200"/>
            <a:ext cx="3611880" cy="2148840"/>
          </a:xfrm>
          <a:prstGeom prst="roundRect">
            <a:avLst>
              <a:gd name="adj" fmla="val 4255"/>
            </a:avLst>
          </a:prstGeom>
          <a:solidFill>
            <a:srgbClr val="F4F6FB"/>
          </a:solidFill>
          <a:ln/>
        </p:spPr>
      </p:sp>
      <p:pic>
        <p:nvPicPr>
          <p:cNvPr id="13" name="Image 2" descr="/home/claude/sacompliance/icon_exclamationcircle_navy.png"/>
          <p:cNvPicPr>
            <a:picLocks noChangeAspect="1"/>
          </p:cNvPicPr>
          <p:nvPr/>
        </p:nvPicPr>
        <p:blipFill>
          <a:blip r:embed="rId3"/>
          <a:stretch>
            <a:fillRect/>
          </a:stretch>
        </p:blipFill>
        <p:spPr>
          <a:xfrm>
            <a:off x="8247888" y="1783080"/>
            <a:ext cx="365760" cy="365760"/>
          </a:xfrm>
          <a:prstGeom prst="rect">
            <a:avLst/>
          </a:prstGeom>
        </p:spPr>
      </p:pic>
      <p:sp>
        <p:nvSpPr>
          <p:cNvPr id="14" name="Text 9"/>
          <p:cNvSpPr/>
          <p:nvPr/>
        </p:nvSpPr>
        <p:spPr>
          <a:xfrm>
            <a:off x="8247888" y="2221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Thin or Missing Documentation</a:t>
            </a:r>
            <a:endParaRPr lang="en-US" sz="1300" dirty="0"/>
          </a:p>
        </p:txBody>
      </p:sp>
      <p:sp>
        <p:nvSpPr>
          <p:cNvPr id="15" name="Text 10"/>
          <p:cNvSpPr/>
          <p:nvPr/>
        </p:nvSpPr>
        <p:spPr>
          <a:xfrm>
            <a:off x="8247888" y="2880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Working papers don't evidence procedures performed or conclusions reached (SA 230)</a:t>
            </a:r>
            <a:endParaRPr lang="en-US" sz="1100" dirty="0"/>
          </a:p>
        </p:txBody>
      </p:sp>
      <p:sp>
        <p:nvSpPr>
          <p:cNvPr id="16" name="Shape 11"/>
          <p:cNvSpPr/>
          <p:nvPr/>
        </p:nvSpPr>
        <p:spPr>
          <a:xfrm>
            <a:off x="548640" y="3886200"/>
            <a:ext cx="3611880" cy="2148840"/>
          </a:xfrm>
          <a:prstGeom prst="roundRect">
            <a:avLst>
              <a:gd name="adj" fmla="val 4255"/>
            </a:avLst>
          </a:prstGeom>
          <a:solidFill>
            <a:srgbClr val="F4F6FB"/>
          </a:solidFill>
          <a:ln/>
        </p:spPr>
      </p:sp>
      <p:pic>
        <p:nvPicPr>
          <p:cNvPr id="17" name="Image 3" descr="/home/claude/sacompliance/icon_exclamationcircle_navy.png"/>
          <p:cNvPicPr>
            <a:picLocks noChangeAspect="1"/>
          </p:cNvPicPr>
          <p:nvPr/>
        </p:nvPicPr>
        <p:blipFill>
          <a:blip r:embed="rId3"/>
          <a:stretch>
            <a:fillRect/>
          </a:stretch>
        </p:blipFill>
        <p:spPr>
          <a:xfrm>
            <a:off x="749808" y="4069080"/>
            <a:ext cx="365760" cy="365760"/>
          </a:xfrm>
          <a:prstGeom prst="rect">
            <a:avLst/>
          </a:prstGeom>
        </p:spPr>
      </p:pic>
      <p:sp>
        <p:nvSpPr>
          <p:cNvPr id="18" name="Text 12"/>
          <p:cNvSpPr/>
          <p:nvPr/>
        </p:nvSpPr>
        <p:spPr>
          <a:xfrm>
            <a:off x="74980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Representation Letter Undated / Generic</a:t>
            </a:r>
            <a:endParaRPr lang="en-US" sz="1300" dirty="0"/>
          </a:p>
        </p:txBody>
      </p:sp>
      <p:sp>
        <p:nvSpPr>
          <p:cNvPr id="19" name="Text 13"/>
          <p:cNvSpPr/>
          <p:nvPr/>
        </p:nvSpPr>
        <p:spPr>
          <a:xfrm>
            <a:off x="74980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Letter obtained after the report date, or copied without tailoring to the entity</a:t>
            </a:r>
            <a:endParaRPr lang="en-US" sz="1100" dirty="0"/>
          </a:p>
        </p:txBody>
      </p:sp>
      <p:sp>
        <p:nvSpPr>
          <p:cNvPr id="20" name="Shape 14"/>
          <p:cNvSpPr/>
          <p:nvPr/>
        </p:nvSpPr>
        <p:spPr>
          <a:xfrm>
            <a:off x="4297680" y="3886200"/>
            <a:ext cx="3611880" cy="2148840"/>
          </a:xfrm>
          <a:prstGeom prst="roundRect">
            <a:avLst>
              <a:gd name="adj" fmla="val 4255"/>
            </a:avLst>
          </a:prstGeom>
          <a:solidFill>
            <a:srgbClr val="F4F6FB"/>
          </a:solidFill>
          <a:ln/>
        </p:spPr>
      </p:sp>
      <p:pic>
        <p:nvPicPr>
          <p:cNvPr id="21" name="Image 4" descr="/home/claude/sacompliance/icon_exclamationcircle_navy.png"/>
          <p:cNvPicPr>
            <a:picLocks noChangeAspect="1"/>
          </p:cNvPicPr>
          <p:nvPr/>
        </p:nvPicPr>
        <p:blipFill>
          <a:blip r:embed="rId3"/>
          <a:stretch>
            <a:fillRect/>
          </a:stretch>
        </p:blipFill>
        <p:spPr>
          <a:xfrm>
            <a:off x="4498848" y="4069080"/>
            <a:ext cx="365760" cy="365760"/>
          </a:xfrm>
          <a:prstGeom prst="rect">
            <a:avLst/>
          </a:prstGeom>
        </p:spPr>
      </p:pic>
      <p:sp>
        <p:nvSpPr>
          <p:cNvPr id="22" name="Text 15"/>
          <p:cNvSpPr/>
          <p:nvPr/>
        </p:nvSpPr>
        <p:spPr>
          <a:xfrm>
            <a:off x="449884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Confirmations Not Independently Verified</a:t>
            </a:r>
            <a:endParaRPr lang="en-US" sz="1300" dirty="0"/>
          </a:p>
        </p:txBody>
      </p:sp>
      <p:sp>
        <p:nvSpPr>
          <p:cNvPr id="23" name="Text 16"/>
          <p:cNvSpPr/>
          <p:nvPr/>
        </p:nvSpPr>
        <p:spPr>
          <a:xfrm>
            <a:off x="449884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Bank/party confirmations routed through the client instead of directly to the auditor</a:t>
            </a:r>
            <a:endParaRPr lang="en-US" sz="1100" dirty="0"/>
          </a:p>
        </p:txBody>
      </p:sp>
      <p:sp>
        <p:nvSpPr>
          <p:cNvPr id="24" name="Shape 17"/>
          <p:cNvSpPr/>
          <p:nvPr/>
        </p:nvSpPr>
        <p:spPr>
          <a:xfrm>
            <a:off x="8046720" y="3886200"/>
            <a:ext cx="3611880" cy="2148840"/>
          </a:xfrm>
          <a:prstGeom prst="roundRect">
            <a:avLst>
              <a:gd name="adj" fmla="val 4255"/>
            </a:avLst>
          </a:prstGeom>
          <a:solidFill>
            <a:srgbClr val="F4F6FB"/>
          </a:solidFill>
          <a:ln/>
        </p:spPr>
      </p:sp>
      <p:pic>
        <p:nvPicPr>
          <p:cNvPr id="25" name="Image 5" descr="/home/claude/sacompliance/icon_exclamationcircle_navy.png"/>
          <p:cNvPicPr>
            <a:picLocks noChangeAspect="1"/>
          </p:cNvPicPr>
          <p:nvPr/>
        </p:nvPicPr>
        <p:blipFill>
          <a:blip r:embed="rId3"/>
          <a:stretch>
            <a:fillRect/>
          </a:stretch>
        </p:blipFill>
        <p:spPr>
          <a:xfrm>
            <a:off x="8247888" y="4069080"/>
            <a:ext cx="365760" cy="365760"/>
          </a:xfrm>
          <a:prstGeom prst="rect">
            <a:avLst/>
          </a:prstGeom>
        </p:spPr>
      </p:pic>
      <p:sp>
        <p:nvSpPr>
          <p:cNvPr id="26" name="Text 18"/>
          <p:cNvSpPr/>
          <p:nvPr/>
        </p:nvSpPr>
        <p:spPr>
          <a:xfrm>
            <a:off x="8247888" y="4507992"/>
            <a:ext cx="3209544" cy="685800"/>
          </a:xfrm>
          <a:prstGeom prst="rect">
            <a:avLst/>
          </a:prstGeom>
          <a:noFill/>
          <a:ln/>
        </p:spPr>
        <p:txBody>
          <a:bodyPr wrap="square" lIns="0" tIns="0" rIns="0" bIns="0" rtlCol="0" anchor="t"/>
          <a:lstStyle/>
          <a:p>
            <a:pPr marL="0" indent="0">
              <a:lnSpc>
                <a:spcPct val="110000"/>
              </a:lnSpc>
              <a:buNone/>
            </a:pPr>
            <a:r>
              <a:rPr lang="en-US" sz="1300" b="1" dirty="0">
                <a:solidFill>
                  <a:srgbClr val="1E2761"/>
                </a:solidFill>
                <a:latin typeface="Calibri" pitchFamily="34" charset="0"/>
                <a:ea typeface="Calibri" pitchFamily="34" charset="-122"/>
                <a:cs typeface="Calibri" pitchFamily="34" charset="-120"/>
              </a:rPr>
              <a:t>UDIN Not Generated</a:t>
            </a:r>
            <a:endParaRPr lang="en-US" sz="1300" dirty="0"/>
          </a:p>
        </p:txBody>
      </p:sp>
      <p:sp>
        <p:nvSpPr>
          <p:cNvPr id="27" name="Text 19"/>
          <p:cNvSpPr/>
          <p:nvPr/>
        </p:nvSpPr>
        <p:spPr>
          <a:xfrm>
            <a:off x="8247888" y="5166360"/>
            <a:ext cx="3209544" cy="822960"/>
          </a:xfrm>
          <a:prstGeom prst="rect">
            <a:avLst/>
          </a:prstGeom>
          <a:noFill/>
          <a:ln/>
        </p:spPr>
        <p:txBody>
          <a:bodyPr wrap="square" lIns="0" tIns="0" rIns="0" bIns="0" rtlCol="0" anchor="t"/>
          <a:lstStyle/>
          <a:p>
            <a:pPr marL="0" indent="0">
              <a:lnSpc>
                <a:spcPct val="120000"/>
              </a:lnSpc>
              <a:buNone/>
            </a:pPr>
            <a:r>
              <a:rPr lang="en-US" sz="1100" dirty="0">
                <a:solidFill>
                  <a:srgbClr val="1B1F3B"/>
                </a:solidFill>
                <a:latin typeface="Calibri" pitchFamily="34" charset="0"/>
                <a:ea typeface="Calibri" pitchFamily="34" charset="-122"/>
                <a:cs typeface="Calibri" pitchFamily="34" charset="-120"/>
              </a:rPr>
              <a:t>Report signed without generating and quoting the Unique Document Identification Number</a:t>
            </a:r>
            <a:endParaRPr lang="en-US" sz="1100" dirty="0"/>
          </a:p>
        </p:txBody>
      </p:sp>
      <p:sp>
        <p:nvSpPr>
          <p:cNvPr id="28" name="Text 20"/>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SA Compliance in Tax Audit</a:t>
            </a:r>
            <a:endParaRPr lang="en-US" sz="900" dirty="0"/>
          </a:p>
        </p:txBody>
      </p:sp>
      <p:sp>
        <p:nvSpPr>
          <p:cNvPr id="29" name="Text 21"/>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12</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371600" y="4389120"/>
            <a:ext cx="4114800" cy="4114800"/>
          </a:xfrm>
          <a:prstGeom prst="ellipse">
            <a:avLst/>
          </a:prstGeom>
          <a:solidFill>
            <a:srgbClr val="263275"/>
          </a:solidFill>
          <a:ln/>
        </p:spPr>
      </p:sp>
      <p:sp>
        <p:nvSpPr>
          <p:cNvPr id="3" name="Text 1"/>
          <p:cNvSpPr/>
          <p:nvPr/>
        </p:nvSpPr>
        <p:spPr>
          <a:xfrm>
            <a:off x="548640" y="384048"/>
            <a:ext cx="7315200" cy="320040"/>
          </a:xfrm>
          <a:prstGeom prst="rect">
            <a:avLst/>
          </a:prstGeom>
          <a:noFill/>
          <a:ln/>
        </p:spPr>
        <p:txBody>
          <a:bodyPr wrap="square" lIns="0" tIns="0" rIns="0" bIns="0" rtlCol="0" anchor="ctr"/>
          <a:lstStyle/>
          <a:p>
            <a:pPr marL="0" indent="0">
              <a:buNone/>
            </a:pPr>
            <a:r>
              <a:rPr lang="en-US" sz="1200" b="1" kern="0" spc="200" dirty="0">
                <a:latin typeface="Calibri" pitchFamily="34" charset="0"/>
                <a:ea typeface="Calibri" pitchFamily="34" charset="-122"/>
                <a:cs typeface="Calibri" pitchFamily="34" charset="-120"/>
              </a:rPr>
              <a:t>BEFORE YOU SIGN THE REPORT</a:t>
            </a:r>
            <a:endParaRPr lang="en-US" sz="1200" dirty="0"/>
          </a:p>
        </p:txBody>
      </p:sp>
      <p:sp>
        <p:nvSpPr>
          <p:cNvPr id="4" name="Text 2"/>
          <p:cNvSpPr/>
          <p:nvPr/>
        </p:nvSpPr>
        <p:spPr>
          <a:xfrm>
            <a:off x="548640" y="685800"/>
            <a:ext cx="9601200" cy="640080"/>
          </a:xfrm>
          <a:prstGeom prst="rect">
            <a:avLst/>
          </a:prstGeom>
          <a:noFill/>
          <a:ln/>
        </p:spPr>
        <p:txBody>
          <a:bodyPr wrap="square" lIns="0" tIns="0" rIns="0" bIns="0" rtlCol="0" anchor="ctr"/>
          <a:lstStyle/>
          <a:p>
            <a:pPr marL="0" indent="0">
              <a:buNone/>
            </a:pPr>
            <a:r>
              <a:rPr lang="en-US" sz="3000" b="1" dirty="0">
                <a:latin typeface="Cambria" pitchFamily="34" charset="0"/>
                <a:ea typeface="Cambria" pitchFamily="34" charset="-122"/>
                <a:cs typeface="Cambria" pitchFamily="34" charset="-120"/>
              </a:rPr>
              <a:t>Quick SA Compliance Checklist</a:t>
            </a:r>
            <a:endParaRPr lang="en-US" sz="3000" dirty="0"/>
          </a:p>
        </p:txBody>
      </p:sp>
      <p:pic>
        <p:nvPicPr>
          <p:cNvPr id="5" name="Image 0" descr="/home/claude/sacompliance/icon_checkcircle_white.png"/>
          <p:cNvPicPr>
            <a:picLocks noChangeAspect="1"/>
          </p:cNvPicPr>
          <p:nvPr/>
        </p:nvPicPr>
        <p:blipFill>
          <a:blip r:embed="rId3"/>
          <a:stretch>
            <a:fillRect/>
          </a:stretch>
        </p:blipFill>
        <p:spPr>
          <a:xfrm>
            <a:off x="548640" y="1691640"/>
            <a:ext cx="365760" cy="365760"/>
          </a:xfrm>
          <a:prstGeom prst="rect">
            <a:avLst/>
          </a:prstGeom>
        </p:spPr>
      </p:pic>
      <p:sp>
        <p:nvSpPr>
          <p:cNvPr id="6" name="Text 3"/>
          <p:cNvSpPr/>
          <p:nvPr/>
        </p:nvSpPr>
        <p:spPr>
          <a:xfrm>
            <a:off x="1051560" y="1618488"/>
            <a:ext cx="4846320" cy="548640"/>
          </a:xfrm>
          <a:prstGeom prst="rect">
            <a:avLst/>
          </a:prstGeom>
          <a:noFill/>
          <a:ln/>
        </p:spPr>
        <p:txBody>
          <a:bodyPr wrap="square" lIns="0" tIns="0" rIns="0" bIns="0" rtlCol="0" anchor="t"/>
          <a:lstStyle/>
          <a:p>
            <a:pPr marL="0" indent="0">
              <a:lnSpc>
                <a:spcPct val="115000"/>
              </a:lnSpc>
              <a:buNone/>
            </a:pPr>
            <a:r>
              <a:rPr lang="en-US" sz="1250" dirty="0">
                <a:latin typeface="Calibri" pitchFamily="34" charset="0"/>
                <a:ea typeface="Calibri" pitchFamily="34" charset="-122"/>
                <a:cs typeface="Calibri" pitchFamily="34" charset="-120"/>
              </a:rPr>
              <a:t>Previous auditor communicated &amp; appointment letter obtained</a:t>
            </a:r>
            <a:endParaRPr lang="en-US" sz="1250" dirty="0"/>
          </a:p>
        </p:txBody>
      </p:sp>
      <p:pic>
        <p:nvPicPr>
          <p:cNvPr id="7" name="Image 1" descr="/home/claude/sacompliance/icon_checkcircle_white.png"/>
          <p:cNvPicPr>
            <a:picLocks noChangeAspect="1"/>
          </p:cNvPicPr>
          <p:nvPr/>
        </p:nvPicPr>
        <p:blipFill>
          <a:blip r:embed="rId3"/>
          <a:stretch>
            <a:fillRect/>
          </a:stretch>
        </p:blipFill>
        <p:spPr>
          <a:xfrm>
            <a:off x="548640" y="2468880"/>
            <a:ext cx="365760" cy="365760"/>
          </a:xfrm>
          <a:prstGeom prst="rect">
            <a:avLst/>
          </a:prstGeom>
        </p:spPr>
      </p:pic>
      <p:sp>
        <p:nvSpPr>
          <p:cNvPr id="8" name="Text 4"/>
          <p:cNvSpPr/>
          <p:nvPr/>
        </p:nvSpPr>
        <p:spPr>
          <a:xfrm>
            <a:off x="1051560" y="2395728"/>
            <a:ext cx="4846320" cy="548640"/>
          </a:xfrm>
          <a:prstGeom prst="rect">
            <a:avLst/>
          </a:prstGeom>
          <a:noFill/>
          <a:ln/>
        </p:spPr>
        <p:txBody>
          <a:bodyPr wrap="square" lIns="0" tIns="0" rIns="0" bIns="0" rtlCol="0" anchor="t"/>
          <a:lstStyle/>
          <a:p>
            <a:pPr marL="0" indent="0">
              <a:lnSpc>
                <a:spcPct val="115000"/>
              </a:lnSpc>
              <a:buNone/>
            </a:pPr>
            <a:r>
              <a:rPr lang="en-US" sz="1250" dirty="0">
                <a:latin typeface="Calibri" pitchFamily="34" charset="0"/>
                <a:ea typeface="Calibri" pitchFamily="34" charset="-122"/>
                <a:cs typeface="Calibri" pitchFamily="34" charset="-120"/>
              </a:rPr>
              <a:t>Engagement letter signed before commencing fieldwork (SA 210)</a:t>
            </a:r>
            <a:endParaRPr lang="en-US" sz="1250" dirty="0"/>
          </a:p>
        </p:txBody>
      </p:sp>
      <p:pic>
        <p:nvPicPr>
          <p:cNvPr id="9" name="Image 2" descr="/home/claude/sacompliance/icon_checkcircle_white.png"/>
          <p:cNvPicPr>
            <a:picLocks noChangeAspect="1"/>
          </p:cNvPicPr>
          <p:nvPr/>
        </p:nvPicPr>
        <p:blipFill>
          <a:blip r:embed="rId3"/>
          <a:stretch>
            <a:fillRect/>
          </a:stretch>
        </p:blipFill>
        <p:spPr>
          <a:xfrm>
            <a:off x="548640" y="3246120"/>
            <a:ext cx="365760" cy="365760"/>
          </a:xfrm>
          <a:prstGeom prst="rect">
            <a:avLst/>
          </a:prstGeom>
        </p:spPr>
      </p:pic>
      <p:sp>
        <p:nvSpPr>
          <p:cNvPr id="10" name="Text 5"/>
          <p:cNvSpPr/>
          <p:nvPr/>
        </p:nvSpPr>
        <p:spPr>
          <a:xfrm>
            <a:off x="1051560" y="3172968"/>
            <a:ext cx="4846320" cy="548640"/>
          </a:xfrm>
          <a:prstGeom prst="rect">
            <a:avLst/>
          </a:prstGeom>
          <a:noFill/>
          <a:ln/>
        </p:spPr>
        <p:txBody>
          <a:bodyPr wrap="square" lIns="0" tIns="0" rIns="0" bIns="0" rtlCol="0" anchor="t"/>
          <a:lstStyle/>
          <a:p>
            <a:pPr marL="0" indent="0">
              <a:lnSpc>
                <a:spcPct val="115000"/>
              </a:lnSpc>
              <a:buNone/>
            </a:pPr>
            <a:r>
              <a:rPr lang="en-US" sz="1250" dirty="0">
                <a:latin typeface="Calibri" pitchFamily="34" charset="0"/>
                <a:ea typeface="Calibri" pitchFamily="34" charset="-122"/>
                <a:cs typeface="Calibri" pitchFamily="34" charset="-120"/>
              </a:rPr>
              <a:t>Audit file documents procedures, evidence &amp; conclusions (SA 230)</a:t>
            </a:r>
            <a:endParaRPr lang="en-US" sz="1250" dirty="0"/>
          </a:p>
        </p:txBody>
      </p:sp>
      <p:pic>
        <p:nvPicPr>
          <p:cNvPr id="11" name="Image 3" descr="/home/claude/sacompliance/icon_checkcircle_white.png"/>
          <p:cNvPicPr>
            <a:picLocks noChangeAspect="1"/>
          </p:cNvPicPr>
          <p:nvPr/>
        </p:nvPicPr>
        <p:blipFill>
          <a:blip r:embed="rId3"/>
          <a:stretch>
            <a:fillRect/>
          </a:stretch>
        </p:blipFill>
        <p:spPr>
          <a:xfrm>
            <a:off x="548640" y="4023360"/>
            <a:ext cx="365760" cy="365760"/>
          </a:xfrm>
          <a:prstGeom prst="rect">
            <a:avLst/>
          </a:prstGeom>
        </p:spPr>
      </p:pic>
      <p:sp>
        <p:nvSpPr>
          <p:cNvPr id="12" name="Text 6"/>
          <p:cNvSpPr/>
          <p:nvPr/>
        </p:nvSpPr>
        <p:spPr>
          <a:xfrm>
            <a:off x="1051560" y="3950208"/>
            <a:ext cx="4846320" cy="548640"/>
          </a:xfrm>
          <a:prstGeom prst="rect">
            <a:avLst/>
          </a:prstGeom>
          <a:noFill/>
          <a:ln/>
        </p:spPr>
        <p:txBody>
          <a:bodyPr wrap="square" lIns="0" tIns="0" rIns="0" bIns="0" rtlCol="0" anchor="t"/>
          <a:lstStyle/>
          <a:p>
            <a:pPr marL="0" indent="0">
              <a:lnSpc>
                <a:spcPct val="115000"/>
              </a:lnSpc>
              <a:buNone/>
            </a:pPr>
            <a:r>
              <a:rPr lang="en-US" sz="1250" dirty="0">
                <a:latin typeface="Calibri" pitchFamily="34" charset="0"/>
                <a:ea typeface="Calibri" pitchFamily="34" charset="-122"/>
                <a:cs typeface="Calibri" pitchFamily="34" charset="-120"/>
              </a:rPr>
              <a:t>Key balances confirmed directly from third parties (SA 505)</a:t>
            </a:r>
            <a:endParaRPr lang="en-US" sz="1250" dirty="0"/>
          </a:p>
        </p:txBody>
      </p:sp>
      <p:pic>
        <p:nvPicPr>
          <p:cNvPr id="13" name="Image 4" descr="/home/claude/sacompliance/icon_checkcircle_white.png"/>
          <p:cNvPicPr>
            <a:picLocks noChangeAspect="1"/>
          </p:cNvPicPr>
          <p:nvPr/>
        </p:nvPicPr>
        <p:blipFill>
          <a:blip r:embed="rId3"/>
          <a:stretch>
            <a:fillRect/>
          </a:stretch>
        </p:blipFill>
        <p:spPr>
          <a:xfrm>
            <a:off x="6172200" y="1691640"/>
            <a:ext cx="365760" cy="365760"/>
          </a:xfrm>
          <a:prstGeom prst="rect">
            <a:avLst/>
          </a:prstGeom>
        </p:spPr>
      </p:pic>
      <p:sp>
        <p:nvSpPr>
          <p:cNvPr id="14" name="Text 7"/>
          <p:cNvSpPr/>
          <p:nvPr/>
        </p:nvSpPr>
        <p:spPr>
          <a:xfrm>
            <a:off x="6675120" y="1618488"/>
            <a:ext cx="4846320" cy="548640"/>
          </a:xfrm>
          <a:prstGeom prst="rect">
            <a:avLst/>
          </a:prstGeom>
          <a:noFill/>
          <a:ln/>
        </p:spPr>
        <p:txBody>
          <a:bodyPr wrap="square" lIns="0" tIns="0" rIns="0" bIns="0" rtlCol="0" anchor="t"/>
          <a:lstStyle/>
          <a:p>
            <a:pPr marL="0" indent="0">
              <a:lnSpc>
                <a:spcPct val="115000"/>
              </a:lnSpc>
              <a:buNone/>
            </a:pPr>
            <a:r>
              <a:rPr lang="en-US" sz="1250" dirty="0">
                <a:latin typeface="Calibri" pitchFamily="34" charset="0"/>
                <a:ea typeface="Calibri" pitchFamily="34" charset="-122"/>
                <a:cs typeface="Calibri" pitchFamily="34" charset="-120"/>
              </a:rPr>
              <a:t>Written representation letter dated on/before report date (SA 580)</a:t>
            </a:r>
            <a:endParaRPr lang="en-US" sz="1250" dirty="0"/>
          </a:p>
        </p:txBody>
      </p:sp>
      <p:pic>
        <p:nvPicPr>
          <p:cNvPr id="15" name="Image 5" descr="/home/claude/sacompliance/icon_checkcircle_white.png"/>
          <p:cNvPicPr>
            <a:picLocks noChangeAspect="1"/>
          </p:cNvPicPr>
          <p:nvPr/>
        </p:nvPicPr>
        <p:blipFill>
          <a:blip r:embed="rId3"/>
          <a:stretch>
            <a:fillRect/>
          </a:stretch>
        </p:blipFill>
        <p:spPr>
          <a:xfrm>
            <a:off x="6172200" y="2468880"/>
            <a:ext cx="365760" cy="365760"/>
          </a:xfrm>
          <a:prstGeom prst="rect">
            <a:avLst/>
          </a:prstGeom>
        </p:spPr>
      </p:pic>
      <p:sp>
        <p:nvSpPr>
          <p:cNvPr id="16" name="Text 8"/>
          <p:cNvSpPr/>
          <p:nvPr/>
        </p:nvSpPr>
        <p:spPr>
          <a:xfrm>
            <a:off x="6675120" y="2395728"/>
            <a:ext cx="4846320" cy="548640"/>
          </a:xfrm>
          <a:prstGeom prst="rect">
            <a:avLst/>
          </a:prstGeom>
          <a:noFill/>
          <a:ln/>
        </p:spPr>
        <p:txBody>
          <a:bodyPr wrap="square" lIns="0" tIns="0" rIns="0" bIns="0" rtlCol="0" anchor="t"/>
          <a:lstStyle/>
          <a:p>
            <a:pPr marL="0" indent="0">
              <a:lnSpc>
                <a:spcPct val="115000"/>
              </a:lnSpc>
              <a:buNone/>
            </a:pPr>
            <a:r>
              <a:rPr lang="en-US" sz="1250" dirty="0">
                <a:latin typeface="Calibri" pitchFamily="34" charset="0"/>
                <a:ea typeface="Calibri" pitchFamily="34" charset="-122"/>
                <a:cs typeface="Calibri" pitchFamily="34" charset="-120"/>
              </a:rPr>
              <a:t>Opinion formed on sufficiency of evidence &amp; materiality (SA 700)</a:t>
            </a:r>
            <a:endParaRPr lang="en-US" sz="1250" dirty="0"/>
          </a:p>
        </p:txBody>
      </p:sp>
      <p:pic>
        <p:nvPicPr>
          <p:cNvPr id="17" name="Image 6" descr="/home/claude/sacompliance/icon_checkcircle_white.png"/>
          <p:cNvPicPr>
            <a:picLocks noChangeAspect="1"/>
          </p:cNvPicPr>
          <p:nvPr/>
        </p:nvPicPr>
        <p:blipFill>
          <a:blip r:embed="rId3"/>
          <a:stretch>
            <a:fillRect/>
          </a:stretch>
        </p:blipFill>
        <p:spPr>
          <a:xfrm>
            <a:off x="6172200" y="3246120"/>
            <a:ext cx="365760" cy="365760"/>
          </a:xfrm>
          <a:prstGeom prst="rect">
            <a:avLst/>
          </a:prstGeom>
        </p:spPr>
      </p:pic>
      <p:sp>
        <p:nvSpPr>
          <p:cNvPr id="18" name="Text 9"/>
          <p:cNvSpPr/>
          <p:nvPr/>
        </p:nvSpPr>
        <p:spPr>
          <a:xfrm>
            <a:off x="6675120" y="3172968"/>
            <a:ext cx="4846320" cy="548640"/>
          </a:xfrm>
          <a:prstGeom prst="rect">
            <a:avLst/>
          </a:prstGeom>
          <a:noFill/>
          <a:ln/>
        </p:spPr>
        <p:txBody>
          <a:bodyPr wrap="square" lIns="0" tIns="0" rIns="0" bIns="0" rtlCol="0" anchor="t"/>
          <a:lstStyle/>
          <a:p>
            <a:pPr marL="0" indent="0">
              <a:lnSpc>
                <a:spcPct val="115000"/>
              </a:lnSpc>
              <a:buNone/>
            </a:pPr>
            <a:r>
              <a:rPr lang="en-US" sz="1250" dirty="0">
                <a:latin typeface="Calibri" pitchFamily="34" charset="0"/>
                <a:ea typeface="Calibri" pitchFamily="34" charset="-122"/>
                <a:cs typeface="Calibri" pitchFamily="34" charset="-120"/>
              </a:rPr>
              <a:t>Significant matters communicated to management (SA 260)</a:t>
            </a:r>
            <a:endParaRPr lang="en-US" sz="1250" dirty="0"/>
          </a:p>
        </p:txBody>
      </p:sp>
      <p:pic>
        <p:nvPicPr>
          <p:cNvPr id="19" name="Image 7" descr="/home/claude/sacompliance/icon_checkcircle_white.png"/>
          <p:cNvPicPr>
            <a:picLocks noChangeAspect="1"/>
          </p:cNvPicPr>
          <p:nvPr/>
        </p:nvPicPr>
        <p:blipFill>
          <a:blip r:embed="rId3"/>
          <a:stretch>
            <a:fillRect/>
          </a:stretch>
        </p:blipFill>
        <p:spPr>
          <a:xfrm>
            <a:off x="6172200" y="4023360"/>
            <a:ext cx="365760" cy="365760"/>
          </a:xfrm>
          <a:prstGeom prst="rect">
            <a:avLst/>
          </a:prstGeom>
        </p:spPr>
      </p:pic>
      <p:sp>
        <p:nvSpPr>
          <p:cNvPr id="20" name="Text 10"/>
          <p:cNvSpPr/>
          <p:nvPr/>
        </p:nvSpPr>
        <p:spPr>
          <a:xfrm>
            <a:off x="6675120" y="3950208"/>
            <a:ext cx="4846320" cy="548640"/>
          </a:xfrm>
          <a:prstGeom prst="rect">
            <a:avLst/>
          </a:prstGeom>
          <a:noFill/>
          <a:ln/>
        </p:spPr>
        <p:txBody>
          <a:bodyPr wrap="square" lIns="0" tIns="0" rIns="0" bIns="0" rtlCol="0" anchor="t"/>
          <a:lstStyle/>
          <a:p>
            <a:pPr marL="0" indent="0">
              <a:lnSpc>
                <a:spcPct val="115000"/>
              </a:lnSpc>
              <a:buNone/>
            </a:pPr>
            <a:r>
              <a:rPr lang="en-US" sz="1250" dirty="0">
                <a:latin typeface="Calibri" pitchFamily="34" charset="0"/>
                <a:ea typeface="Calibri" pitchFamily="34" charset="-122"/>
                <a:cs typeface="Calibri" pitchFamily="34" charset="-120"/>
              </a:rPr>
              <a:t>Report signed, dated, UDIN generated &amp; file assembled timely</a:t>
            </a:r>
            <a:endParaRPr lang="en-US" sz="1250" dirty="0"/>
          </a:p>
        </p:txBody>
      </p:sp>
      <p:sp>
        <p:nvSpPr>
          <p:cNvPr id="21" name="Text 11"/>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latin typeface="Calibri" pitchFamily="34" charset="0"/>
                <a:ea typeface="Calibri" pitchFamily="34" charset="-122"/>
                <a:cs typeface="Calibri" pitchFamily="34" charset="-120"/>
              </a:rPr>
              <a:t>SA Compliance in Tax Audit</a:t>
            </a:r>
            <a:endParaRPr lang="en-US" sz="900" dirty="0"/>
          </a:p>
        </p:txBody>
      </p:sp>
      <p:sp>
        <p:nvSpPr>
          <p:cNvPr id="22" name="Text 12"/>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latin typeface="Calibri" pitchFamily="34" charset="0"/>
                <a:ea typeface="Calibri" pitchFamily="34" charset="-122"/>
                <a:cs typeface="Calibri" pitchFamily="34" charset="-120"/>
              </a:rPr>
              <a:t>13</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0985B-F7AC-BA8F-B2F8-B31B53AF399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301E828C-2F68-DC7F-F092-595C1D13B30E}"/>
              </a:ext>
            </a:extLst>
          </p:cNvPr>
          <p:cNvSpPr/>
          <p:nvPr/>
        </p:nvSpPr>
        <p:spPr>
          <a:xfrm>
            <a:off x="9692640" y="-1371600"/>
            <a:ext cx="4572000" cy="4572000"/>
          </a:xfrm>
          <a:prstGeom prst="ellipse">
            <a:avLst/>
          </a:prstGeom>
          <a:solidFill>
            <a:srgbClr val="263275"/>
          </a:solidFill>
          <a:ln/>
        </p:spPr>
      </p:sp>
      <p:sp>
        <p:nvSpPr>
          <p:cNvPr id="3" name="Shape 1">
            <a:extLst>
              <a:ext uri="{FF2B5EF4-FFF2-40B4-BE49-F238E27FC236}">
                <a16:creationId xmlns:a16="http://schemas.microsoft.com/office/drawing/2014/main" id="{C1DD705C-D77B-AFE1-C3D5-0DDACE210842}"/>
              </a:ext>
            </a:extLst>
          </p:cNvPr>
          <p:cNvSpPr/>
          <p:nvPr/>
        </p:nvSpPr>
        <p:spPr>
          <a:xfrm>
            <a:off x="10607040" y="4389120"/>
            <a:ext cx="2926080" cy="2926080"/>
          </a:xfrm>
          <a:prstGeom prst="ellipse">
            <a:avLst/>
          </a:prstGeom>
          <a:solidFill>
            <a:srgbClr val="263275"/>
          </a:solidFill>
          <a:ln/>
        </p:spPr>
      </p:sp>
      <p:sp>
        <p:nvSpPr>
          <p:cNvPr id="4" name="Text 2">
            <a:extLst>
              <a:ext uri="{FF2B5EF4-FFF2-40B4-BE49-F238E27FC236}">
                <a16:creationId xmlns:a16="http://schemas.microsoft.com/office/drawing/2014/main" id="{86B0343D-391C-0AD7-E809-C1792F72EC9C}"/>
              </a:ext>
            </a:extLst>
          </p:cNvPr>
          <p:cNvSpPr/>
          <p:nvPr/>
        </p:nvSpPr>
        <p:spPr>
          <a:xfrm>
            <a:off x="1981200" y="3144494"/>
            <a:ext cx="8001000" cy="747814"/>
          </a:xfrm>
          <a:prstGeom prst="rect">
            <a:avLst/>
          </a:prstGeom>
          <a:noFill/>
          <a:ln/>
        </p:spPr>
        <p:txBody>
          <a:bodyPr wrap="square" lIns="0" tIns="0" rIns="0" bIns="0" rtlCol="0" anchor="ctr"/>
          <a:lstStyle/>
          <a:p>
            <a:pPr marL="0" indent="0">
              <a:buNone/>
            </a:pPr>
            <a:r>
              <a:rPr lang="en-US" sz="3200" b="1" kern="0" spc="300" dirty="0">
                <a:latin typeface="Calibri" pitchFamily="34" charset="0"/>
                <a:ea typeface="Calibri" pitchFamily="34" charset="-122"/>
                <a:cs typeface="Calibri" pitchFamily="34" charset="-120"/>
              </a:rPr>
              <a:t>T A X A U D I T G U I D A N C E N O T E</a:t>
            </a:r>
            <a:endParaRPr lang="en-US" sz="3200" b="1" dirty="0"/>
          </a:p>
        </p:txBody>
      </p:sp>
      <p:sp>
        <p:nvSpPr>
          <p:cNvPr id="5" name="Text 3">
            <a:extLst>
              <a:ext uri="{FF2B5EF4-FFF2-40B4-BE49-F238E27FC236}">
                <a16:creationId xmlns:a16="http://schemas.microsoft.com/office/drawing/2014/main" id="{48561D3E-BB3D-B669-C0BC-47E0A137AEB1}"/>
              </a:ext>
            </a:extLst>
          </p:cNvPr>
          <p:cNvSpPr/>
          <p:nvPr/>
        </p:nvSpPr>
        <p:spPr>
          <a:xfrm>
            <a:off x="600970" y="1348740"/>
            <a:ext cx="10515600" cy="1737360"/>
          </a:xfrm>
          <a:prstGeom prst="rect">
            <a:avLst/>
          </a:prstGeom>
          <a:noFill/>
          <a:ln/>
        </p:spPr>
        <p:txBody>
          <a:bodyPr wrap="square" lIns="0" tIns="0" rIns="0" bIns="0" rtlCol="0" anchor="ctr"/>
          <a:lstStyle/>
          <a:p>
            <a:pPr marL="0" indent="0" algn="ctr">
              <a:lnSpc>
                <a:spcPct val="105000"/>
              </a:lnSpc>
              <a:buNone/>
            </a:pPr>
            <a:r>
              <a:rPr lang="en-US" sz="4000" b="1" dirty="0">
                <a:solidFill>
                  <a:srgbClr val="FF0000"/>
                </a:solidFill>
                <a:latin typeface="Cambria" pitchFamily="34" charset="0"/>
                <a:ea typeface="Cambria" pitchFamily="34" charset="-122"/>
                <a:cs typeface="Cambria" pitchFamily="34" charset="-120"/>
              </a:rPr>
              <a:t>P A R T - V</a:t>
            </a:r>
            <a:endParaRPr lang="en-US" sz="4000" dirty="0">
              <a:solidFill>
                <a:srgbClr val="FF0000"/>
              </a:solidFill>
            </a:endParaRPr>
          </a:p>
        </p:txBody>
      </p:sp>
      <p:sp>
        <p:nvSpPr>
          <p:cNvPr id="6" name="Text 4">
            <a:extLst>
              <a:ext uri="{FF2B5EF4-FFF2-40B4-BE49-F238E27FC236}">
                <a16:creationId xmlns:a16="http://schemas.microsoft.com/office/drawing/2014/main" id="{96A1EDF8-5D8D-29F5-88FB-04FEEFC709A6}"/>
              </a:ext>
            </a:extLst>
          </p:cNvPr>
          <p:cNvSpPr/>
          <p:nvPr/>
        </p:nvSpPr>
        <p:spPr>
          <a:xfrm>
            <a:off x="822960" y="3794760"/>
            <a:ext cx="9601200" cy="548640"/>
          </a:xfrm>
          <a:prstGeom prst="rect">
            <a:avLst/>
          </a:prstGeom>
          <a:noFill/>
          <a:ln/>
        </p:spPr>
        <p:txBody>
          <a:bodyPr wrap="square" lIns="0" tIns="0" rIns="0" bIns="0" rtlCol="0" anchor="ctr"/>
          <a:lstStyle/>
          <a:p>
            <a:pPr marL="0" indent="0">
              <a:buNone/>
            </a:pPr>
            <a:endParaRPr lang="en-US" sz="2000" dirty="0"/>
          </a:p>
        </p:txBody>
      </p:sp>
      <p:sp>
        <p:nvSpPr>
          <p:cNvPr id="7" name="Shape 5">
            <a:extLst>
              <a:ext uri="{FF2B5EF4-FFF2-40B4-BE49-F238E27FC236}">
                <a16:creationId xmlns:a16="http://schemas.microsoft.com/office/drawing/2014/main" id="{512C83B8-7938-20A9-638A-8F8D0A2C398F}"/>
              </a:ext>
            </a:extLst>
          </p:cNvPr>
          <p:cNvSpPr/>
          <p:nvPr/>
        </p:nvSpPr>
        <p:spPr>
          <a:xfrm>
            <a:off x="4373696" y="2739895"/>
            <a:ext cx="2974555" cy="0"/>
          </a:xfrm>
          <a:prstGeom prst="line">
            <a:avLst/>
          </a:prstGeom>
          <a:noFill/>
          <a:ln w="25400">
            <a:solidFill>
              <a:srgbClr val="C79A3B"/>
            </a:solidFill>
            <a:prstDash val="solid"/>
          </a:ln>
        </p:spPr>
      </p:sp>
      <p:sp>
        <p:nvSpPr>
          <p:cNvPr id="8" name="Text 6">
            <a:extLst>
              <a:ext uri="{FF2B5EF4-FFF2-40B4-BE49-F238E27FC236}">
                <a16:creationId xmlns:a16="http://schemas.microsoft.com/office/drawing/2014/main" id="{F6C5B886-6BF0-DDAD-A40E-7E028CD871AA}"/>
              </a:ext>
            </a:extLst>
          </p:cNvPr>
          <p:cNvSpPr/>
          <p:nvPr/>
        </p:nvSpPr>
        <p:spPr>
          <a:xfrm>
            <a:off x="822960" y="4663440"/>
            <a:ext cx="8229600" cy="365760"/>
          </a:xfrm>
          <a:prstGeom prst="rect">
            <a:avLst/>
          </a:prstGeom>
          <a:noFill/>
          <a:ln/>
        </p:spPr>
        <p:txBody>
          <a:bodyPr wrap="square" lIns="0" tIns="0" rIns="0" bIns="0" rtlCol="0" anchor="ctr"/>
          <a:lstStyle/>
          <a:p>
            <a:pPr marL="0" indent="0">
              <a:buNone/>
            </a:pPr>
            <a:endParaRPr lang="en-US" sz="1400" dirty="0"/>
          </a:p>
        </p:txBody>
      </p:sp>
      <p:pic>
        <p:nvPicPr>
          <p:cNvPr id="9" name="Image 0" descr="/home/claude/propfs/icon_store_white.png">
            <a:extLst>
              <a:ext uri="{FF2B5EF4-FFF2-40B4-BE49-F238E27FC236}">
                <a16:creationId xmlns:a16="http://schemas.microsoft.com/office/drawing/2014/main" id="{76791409-F908-F790-89DC-04AD69487ED4}"/>
              </a:ext>
            </a:extLst>
          </p:cNvPr>
          <p:cNvPicPr>
            <a:picLocks noChangeAspect="1"/>
          </p:cNvPicPr>
          <p:nvPr/>
        </p:nvPicPr>
        <p:blipFill>
          <a:blip r:embed="rId3"/>
          <a:stretch>
            <a:fillRect/>
          </a:stretch>
        </p:blipFill>
        <p:spPr>
          <a:xfrm>
            <a:off x="10149840" y="5257800"/>
            <a:ext cx="1188720" cy="1188720"/>
          </a:xfrm>
          <a:prstGeom prst="rect">
            <a:avLst/>
          </a:prstGeom>
        </p:spPr>
      </p:pic>
      <p:sp>
        <p:nvSpPr>
          <p:cNvPr id="11" name="Oval 10">
            <a:extLst>
              <a:ext uri="{FF2B5EF4-FFF2-40B4-BE49-F238E27FC236}">
                <a16:creationId xmlns:a16="http://schemas.microsoft.com/office/drawing/2014/main" id="{7DDEC11C-5B6C-F540-7096-ED7310815825}"/>
              </a:ext>
            </a:extLst>
          </p:cNvPr>
          <p:cNvSpPr/>
          <p:nvPr/>
        </p:nvSpPr>
        <p:spPr>
          <a:xfrm>
            <a:off x="9692640" y="580589"/>
            <a:ext cx="4460166" cy="91440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2800" b="1" dirty="0">
                <a:solidFill>
                  <a:srgbClr val="002060"/>
                </a:solidFill>
              </a:rPr>
              <a:t>DTC Webinar</a:t>
            </a:r>
          </a:p>
          <a:p>
            <a:pPr algn="ctr"/>
            <a:r>
              <a:rPr lang="en-IN" sz="2800" dirty="0"/>
              <a:t>3 </a:t>
            </a:r>
            <a:r>
              <a:rPr lang="en-IN" sz="2800" dirty="0" err="1"/>
              <a:t>Ssptember</a:t>
            </a:r>
            <a:r>
              <a:rPr lang="en-IN" sz="2800" dirty="0"/>
              <a:t> 2026</a:t>
            </a:r>
          </a:p>
        </p:txBody>
      </p:sp>
    </p:spTree>
    <p:extLst>
      <p:ext uri="{BB962C8B-B14F-4D97-AF65-F5344CB8AC3E}">
        <p14:creationId xmlns:p14="http://schemas.microsoft.com/office/powerpoint/2010/main" val="1804457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eeform: Shape 35">
            <a:extLst>
              <a:ext uri="{FF2B5EF4-FFF2-40B4-BE49-F238E27FC236}">
                <a16:creationId xmlns:a16="http://schemas.microsoft.com/office/drawing/2014/main" id="{DA863CDF-049B-45D5-A00A-FE1737957B69}"/>
              </a:ext>
            </a:extLst>
          </p:cNvPr>
          <p:cNvSpPr/>
          <p:nvPr/>
        </p:nvSpPr>
        <p:spPr>
          <a:xfrm>
            <a:off x="7219258" y="1505707"/>
            <a:ext cx="4724400" cy="2609850"/>
          </a:xfrm>
          <a:custGeom>
            <a:avLst/>
            <a:gdLst>
              <a:gd name="connsiteX0" fmla="*/ 2228850 w 4724400"/>
              <a:gd name="connsiteY0" fmla="*/ 0 h 2609850"/>
              <a:gd name="connsiteX1" fmla="*/ 0 w 4724400"/>
              <a:gd name="connsiteY1" fmla="*/ 990600 h 2609850"/>
              <a:gd name="connsiteX2" fmla="*/ 4724400 w 4724400"/>
              <a:gd name="connsiteY2" fmla="*/ 2609850 h 2609850"/>
              <a:gd name="connsiteX3" fmla="*/ 4705350 w 4724400"/>
              <a:gd name="connsiteY3" fmla="*/ 19050 h 2609850"/>
              <a:gd name="connsiteX4" fmla="*/ 2266950 w 4724400"/>
              <a:gd name="connsiteY4" fmla="*/ 38100 h 2609850"/>
              <a:gd name="connsiteX5" fmla="*/ 2228850 w 4724400"/>
              <a:gd name="connsiteY5" fmla="*/ 0 h 2609850"/>
              <a:gd name="connsiteX0" fmla="*/ 1949450 w 4724400"/>
              <a:gd name="connsiteY0" fmla="*/ 95250 h 2590800"/>
              <a:gd name="connsiteX1" fmla="*/ 0 w 4724400"/>
              <a:gd name="connsiteY1" fmla="*/ 971550 h 2590800"/>
              <a:gd name="connsiteX2" fmla="*/ 4724400 w 4724400"/>
              <a:gd name="connsiteY2" fmla="*/ 2590800 h 2590800"/>
              <a:gd name="connsiteX3" fmla="*/ 4705350 w 4724400"/>
              <a:gd name="connsiteY3" fmla="*/ 0 h 2590800"/>
              <a:gd name="connsiteX4" fmla="*/ 2266950 w 4724400"/>
              <a:gd name="connsiteY4" fmla="*/ 19050 h 2590800"/>
              <a:gd name="connsiteX5" fmla="*/ 1949450 w 4724400"/>
              <a:gd name="connsiteY5" fmla="*/ 95250 h 2590800"/>
              <a:gd name="connsiteX0" fmla="*/ 1949450 w 4724400"/>
              <a:gd name="connsiteY0" fmla="*/ 95250 h 2590800"/>
              <a:gd name="connsiteX1" fmla="*/ 0 w 4724400"/>
              <a:gd name="connsiteY1" fmla="*/ 971550 h 2590800"/>
              <a:gd name="connsiteX2" fmla="*/ 4724400 w 4724400"/>
              <a:gd name="connsiteY2" fmla="*/ 2590800 h 2590800"/>
              <a:gd name="connsiteX3" fmla="*/ 4705350 w 4724400"/>
              <a:gd name="connsiteY3" fmla="*/ 0 h 2590800"/>
              <a:gd name="connsiteX4" fmla="*/ 1949450 w 4724400"/>
              <a:gd name="connsiteY4" fmla="*/ 95250 h 2590800"/>
              <a:gd name="connsiteX0" fmla="*/ 2089150 w 4724400"/>
              <a:gd name="connsiteY0" fmla="*/ 0 h 2609850"/>
              <a:gd name="connsiteX1" fmla="*/ 0 w 4724400"/>
              <a:gd name="connsiteY1" fmla="*/ 990600 h 2609850"/>
              <a:gd name="connsiteX2" fmla="*/ 4724400 w 4724400"/>
              <a:gd name="connsiteY2" fmla="*/ 2609850 h 2609850"/>
              <a:gd name="connsiteX3" fmla="*/ 4705350 w 4724400"/>
              <a:gd name="connsiteY3" fmla="*/ 19050 h 2609850"/>
              <a:gd name="connsiteX4" fmla="*/ 2089150 w 4724400"/>
              <a:gd name="connsiteY4" fmla="*/ 0 h 260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4400" h="2609850">
                <a:moveTo>
                  <a:pt x="2089150" y="0"/>
                </a:moveTo>
                <a:lnTo>
                  <a:pt x="0" y="990600"/>
                </a:lnTo>
                <a:lnTo>
                  <a:pt x="4724400" y="2609850"/>
                </a:lnTo>
                <a:lnTo>
                  <a:pt x="4705350" y="19050"/>
                </a:lnTo>
                <a:lnTo>
                  <a:pt x="208915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DD8A0CB2-D964-4D77-BBD2-1850FB070C65}"/>
              </a:ext>
            </a:extLst>
          </p:cNvPr>
          <p:cNvSpPr/>
          <p:nvPr/>
        </p:nvSpPr>
        <p:spPr>
          <a:xfrm>
            <a:off x="0" y="0"/>
            <a:ext cx="6254276" cy="6857999"/>
          </a:xfrm>
          <a:prstGeom prst="rect">
            <a:avLst/>
          </a:prstGeom>
          <a:gradFill flip="none" rotWithShape="1">
            <a:gsLst>
              <a:gs pos="0">
                <a:srgbClr val="0E1C6E"/>
              </a:gs>
              <a:gs pos="100000">
                <a:srgbClr val="192559"/>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5" name="Picture 14">
            <a:extLst>
              <a:ext uri="{FF2B5EF4-FFF2-40B4-BE49-F238E27FC236}">
                <a16:creationId xmlns:a16="http://schemas.microsoft.com/office/drawing/2014/main" id="{186E95A0-02F0-4A3C-9D24-61E669759B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4701" y="1325126"/>
            <a:ext cx="4249402" cy="4229780"/>
          </a:xfrm>
          <a:prstGeom prst="rect">
            <a:avLst/>
          </a:prstGeom>
        </p:spPr>
      </p:pic>
      <p:pic>
        <p:nvPicPr>
          <p:cNvPr id="17" name="Picture 16">
            <a:extLst>
              <a:ext uri="{FF2B5EF4-FFF2-40B4-BE49-F238E27FC236}">
                <a16:creationId xmlns:a16="http://schemas.microsoft.com/office/drawing/2014/main" id="{7F2216D3-FB67-4A04-81C5-3AFF784FE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647" y="16152"/>
            <a:ext cx="5452281" cy="3622149"/>
          </a:xfrm>
          <a:prstGeom prst="rect">
            <a:avLst/>
          </a:prstGeom>
        </p:spPr>
      </p:pic>
      <p:pic>
        <p:nvPicPr>
          <p:cNvPr id="26" name="Picture 25">
            <a:extLst>
              <a:ext uri="{FF2B5EF4-FFF2-40B4-BE49-F238E27FC236}">
                <a16:creationId xmlns:a16="http://schemas.microsoft.com/office/drawing/2014/main" id="{4A580A25-2F55-456C-B8C1-BE4C063536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4275" y="5874928"/>
            <a:ext cx="5913721" cy="979386"/>
          </a:xfrm>
          <a:prstGeom prst="rect">
            <a:avLst/>
          </a:prstGeom>
        </p:spPr>
      </p:pic>
      <p:sp>
        <p:nvSpPr>
          <p:cNvPr id="30" name="Freeform: Shape 29">
            <a:extLst>
              <a:ext uri="{FF2B5EF4-FFF2-40B4-BE49-F238E27FC236}">
                <a16:creationId xmlns:a16="http://schemas.microsoft.com/office/drawing/2014/main" id="{4304840F-FF3F-46D0-9F82-DBA35CF481A6}"/>
              </a:ext>
            </a:extLst>
          </p:cNvPr>
          <p:cNvSpPr/>
          <p:nvPr/>
        </p:nvSpPr>
        <p:spPr>
          <a:xfrm>
            <a:off x="615002" y="1057998"/>
            <a:ext cx="5435600" cy="5626100"/>
          </a:xfrm>
          <a:custGeom>
            <a:avLst/>
            <a:gdLst>
              <a:gd name="connsiteX0" fmla="*/ 6210300 w 6248400"/>
              <a:gd name="connsiteY0" fmla="*/ 0 h 5029200"/>
              <a:gd name="connsiteX1" fmla="*/ 0 w 6248400"/>
              <a:gd name="connsiteY1" fmla="*/ 5029200 h 5029200"/>
              <a:gd name="connsiteX2" fmla="*/ 6248400 w 6248400"/>
              <a:gd name="connsiteY2" fmla="*/ 5029200 h 5029200"/>
              <a:gd name="connsiteX3" fmla="*/ 6210300 w 6248400"/>
              <a:gd name="connsiteY3" fmla="*/ 0 h 5029200"/>
              <a:gd name="connsiteX0" fmla="*/ 6261100 w 6261100"/>
              <a:gd name="connsiteY0" fmla="*/ 0 h 5626100"/>
              <a:gd name="connsiteX1" fmla="*/ 0 w 6261100"/>
              <a:gd name="connsiteY1" fmla="*/ 5626100 h 5626100"/>
              <a:gd name="connsiteX2" fmla="*/ 6248400 w 6261100"/>
              <a:gd name="connsiteY2" fmla="*/ 5626100 h 5626100"/>
              <a:gd name="connsiteX3" fmla="*/ 6261100 w 6261100"/>
              <a:gd name="connsiteY3" fmla="*/ 0 h 5626100"/>
              <a:gd name="connsiteX0" fmla="*/ 5676900 w 5676900"/>
              <a:gd name="connsiteY0" fmla="*/ 0 h 5626100"/>
              <a:gd name="connsiteX1" fmla="*/ 0 w 5676900"/>
              <a:gd name="connsiteY1" fmla="*/ 5575300 h 5626100"/>
              <a:gd name="connsiteX2" fmla="*/ 5664200 w 5676900"/>
              <a:gd name="connsiteY2" fmla="*/ 5626100 h 5626100"/>
              <a:gd name="connsiteX3" fmla="*/ 5676900 w 5676900"/>
              <a:gd name="connsiteY3" fmla="*/ 0 h 5626100"/>
              <a:gd name="connsiteX0" fmla="*/ 5308600 w 5308600"/>
              <a:gd name="connsiteY0" fmla="*/ 0 h 5626100"/>
              <a:gd name="connsiteX1" fmla="*/ 0 w 5308600"/>
              <a:gd name="connsiteY1" fmla="*/ 5600700 h 5626100"/>
              <a:gd name="connsiteX2" fmla="*/ 5295900 w 5308600"/>
              <a:gd name="connsiteY2" fmla="*/ 5626100 h 5626100"/>
              <a:gd name="connsiteX3" fmla="*/ 5308600 w 5308600"/>
              <a:gd name="connsiteY3" fmla="*/ 0 h 5626100"/>
              <a:gd name="connsiteX0" fmla="*/ 5422900 w 5422900"/>
              <a:gd name="connsiteY0" fmla="*/ 0 h 5626100"/>
              <a:gd name="connsiteX1" fmla="*/ 0 w 5422900"/>
              <a:gd name="connsiteY1" fmla="*/ 5562600 h 5626100"/>
              <a:gd name="connsiteX2" fmla="*/ 5410200 w 5422900"/>
              <a:gd name="connsiteY2" fmla="*/ 5626100 h 5626100"/>
              <a:gd name="connsiteX3" fmla="*/ 5422900 w 5422900"/>
              <a:gd name="connsiteY3" fmla="*/ 0 h 5626100"/>
              <a:gd name="connsiteX0" fmla="*/ 5435600 w 5435600"/>
              <a:gd name="connsiteY0" fmla="*/ 0 h 5626100"/>
              <a:gd name="connsiteX1" fmla="*/ 0 w 5435600"/>
              <a:gd name="connsiteY1" fmla="*/ 5613400 h 5626100"/>
              <a:gd name="connsiteX2" fmla="*/ 5422900 w 5435600"/>
              <a:gd name="connsiteY2" fmla="*/ 5626100 h 5626100"/>
              <a:gd name="connsiteX3" fmla="*/ 5435600 w 5435600"/>
              <a:gd name="connsiteY3" fmla="*/ 0 h 5626100"/>
            </a:gdLst>
            <a:ahLst/>
            <a:cxnLst>
              <a:cxn ang="0">
                <a:pos x="connsiteX0" y="connsiteY0"/>
              </a:cxn>
              <a:cxn ang="0">
                <a:pos x="connsiteX1" y="connsiteY1"/>
              </a:cxn>
              <a:cxn ang="0">
                <a:pos x="connsiteX2" y="connsiteY2"/>
              </a:cxn>
              <a:cxn ang="0">
                <a:pos x="connsiteX3" y="connsiteY3"/>
              </a:cxn>
            </a:cxnLst>
            <a:rect l="l" t="t" r="r" b="b"/>
            <a:pathLst>
              <a:path w="5435600" h="5626100">
                <a:moveTo>
                  <a:pt x="5435600" y="0"/>
                </a:moveTo>
                <a:lnTo>
                  <a:pt x="0" y="5613400"/>
                </a:lnTo>
                <a:lnTo>
                  <a:pt x="5422900" y="5626100"/>
                </a:lnTo>
                <a:cubicBezTo>
                  <a:pt x="5427133" y="3750733"/>
                  <a:pt x="5431367" y="1875367"/>
                  <a:pt x="5435600" y="0"/>
                </a:cubicBezTo>
                <a:close/>
              </a:path>
            </a:pathLst>
          </a:custGeom>
          <a:solidFill>
            <a:srgbClr val="0B6A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1" name="TextBox 30">
            <a:extLst>
              <a:ext uri="{FF2B5EF4-FFF2-40B4-BE49-F238E27FC236}">
                <a16:creationId xmlns:a16="http://schemas.microsoft.com/office/drawing/2014/main" id="{AFFA44B7-0432-4931-BF70-080888482C2A}"/>
              </a:ext>
            </a:extLst>
          </p:cNvPr>
          <p:cNvSpPr txBox="1"/>
          <p:nvPr/>
        </p:nvSpPr>
        <p:spPr>
          <a:xfrm>
            <a:off x="6274680" y="3666120"/>
            <a:ext cx="5893316" cy="1856919"/>
          </a:xfrm>
          <a:prstGeom prst="rect">
            <a:avLst/>
          </a:prstGeom>
          <a:noFill/>
        </p:spPr>
        <p:txBody>
          <a:bodyPr wrap="square" rtlCol="0">
            <a:spAutoFit/>
          </a:bodyPr>
          <a:lstStyle/>
          <a:p>
            <a:pPr algn="ctr"/>
            <a:r>
              <a:rPr lang="en-US" sz="4400" b="1" baseline="30000" dirty="0">
                <a:solidFill>
                  <a:srgbClr val="002060"/>
                </a:solidFill>
                <a:latin typeface="Arial" panose="020B0604020202020204" pitchFamily="34" charset="0"/>
                <a:cs typeface="Arial" panose="020B0604020202020204" pitchFamily="34" charset="0"/>
              </a:rPr>
              <a:t>Guidance Note on Tax Audit under Section 44AB of </a:t>
            </a:r>
          </a:p>
          <a:p>
            <a:pPr algn="ctr"/>
            <a:r>
              <a:rPr lang="en-US" sz="4400" b="1" baseline="30000" dirty="0">
                <a:solidFill>
                  <a:srgbClr val="002060"/>
                </a:solidFill>
                <a:latin typeface="Arial" panose="020B0604020202020204" pitchFamily="34" charset="0"/>
                <a:cs typeface="Arial" panose="020B0604020202020204" pitchFamily="34" charset="0"/>
              </a:rPr>
              <a:t>the Income-tax Act, 1961</a:t>
            </a:r>
          </a:p>
          <a:p>
            <a:pPr algn="ctr"/>
            <a:r>
              <a:rPr lang="en-US" sz="4000" b="1" baseline="30000" dirty="0">
                <a:solidFill>
                  <a:srgbClr val="EF7F1A"/>
                </a:solidFill>
                <a:latin typeface="Arial" panose="020B0604020202020204" pitchFamily="34" charset="0"/>
                <a:cs typeface="Arial" panose="020B0604020202020204" pitchFamily="34" charset="0"/>
              </a:rPr>
              <a:t>(Revised 2026)</a:t>
            </a:r>
            <a:endParaRPr lang="en-IN" sz="4000" b="1" baseline="30000" dirty="0">
              <a:solidFill>
                <a:srgbClr val="EF7F1A"/>
              </a:solidFill>
              <a:latin typeface="Arial" panose="020B0604020202020204" pitchFamily="34" charset="0"/>
              <a:cs typeface="Arial" panose="020B0604020202020204" pitchFamily="34" charset="0"/>
            </a:endParaRPr>
          </a:p>
        </p:txBody>
      </p:sp>
      <p:sp>
        <p:nvSpPr>
          <p:cNvPr id="34" name="Freeform: Shape 33">
            <a:extLst>
              <a:ext uri="{FF2B5EF4-FFF2-40B4-BE49-F238E27FC236}">
                <a16:creationId xmlns:a16="http://schemas.microsoft.com/office/drawing/2014/main" id="{571E13E0-62F1-4A93-BB96-59D63FBB78B4}"/>
              </a:ext>
            </a:extLst>
          </p:cNvPr>
          <p:cNvSpPr/>
          <p:nvPr/>
        </p:nvSpPr>
        <p:spPr>
          <a:xfrm>
            <a:off x="9808845" y="-3810"/>
            <a:ext cx="2381250" cy="762000"/>
          </a:xfrm>
          <a:custGeom>
            <a:avLst/>
            <a:gdLst>
              <a:gd name="connsiteX0" fmla="*/ 0 w 2381250"/>
              <a:gd name="connsiteY0" fmla="*/ 0 h 762000"/>
              <a:gd name="connsiteX1" fmla="*/ 2381250 w 2381250"/>
              <a:gd name="connsiteY1" fmla="*/ 0 h 762000"/>
              <a:gd name="connsiteX2" fmla="*/ 2381250 w 2381250"/>
              <a:gd name="connsiteY2" fmla="*/ 762000 h 762000"/>
              <a:gd name="connsiteX3" fmla="*/ 0 w 2381250"/>
              <a:gd name="connsiteY3" fmla="*/ 0 h 762000"/>
            </a:gdLst>
            <a:ahLst/>
            <a:cxnLst>
              <a:cxn ang="0">
                <a:pos x="connsiteX0" y="connsiteY0"/>
              </a:cxn>
              <a:cxn ang="0">
                <a:pos x="connsiteX1" y="connsiteY1"/>
              </a:cxn>
              <a:cxn ang="0">
                <a:pos x="connsiteX2" y="connsiteY2"/>
              </a:cxn>
              <a:cxn ang="0">
                <a:pos x="connsiteX3" y="connsiteY3"/>
              </a:cxn>
            </a:cxnLst>
            <a:rect l="l" t="t" r="r" b="b"/>
            <a:pathLst>
              <a:path w="2381250" h="762000">
                <a:moveTo>
                  <a:pt x="0" y="0"/>
                </a:moveTo>
                <a:lnTo>
                  <a:pt x="2381250" y="0"/>
                </a:lnTo>
                <a:lnTo>
                  <a:pt x="2381250" y="762000"/>
                </a:lnTo>
                <a:lnTo>
                  <a:pt x="0" y="0"/>
                </a:lnTo>
                <a:close/>
              </a:path>
            </a:pathLst>
          </a:custGeom>
          <a:solidFill>
            <a:srgbClr val="EF7F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41" name="Picture 40">
            <a:extLst>
              <a:ext uri="{FF2B5EF4-FFF2-40B4-BE49-F238E27FC236}">
                <a16:creationId xmlns:a16="http://schemas.microsoft.com/office/drawing/2014/main" id="{B224BF48-A1CB-489F-83C6-AD6B31AFD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9394147" y="16152"/>
            <a:ext cx="3121703" cy="2794480"/>
          </a:xfrm>
          <a:prstGeom prst="rect">
            <a:avLst/>
          </a:prstGeom>
        </p:spPr>
      </p:pic>
      <p:pic>
        <p:nvPicPr>
          <p:cNvPr id="2" name="Picture 2" descr="ICAI-Logo">
            <a:extLst>
              <a:ext uri="{FF2B5EF4-FFF2-40B4-BE49-F238E27FC236}">
                <a16:creationId xmlns:a16="http://schemas.microsoft.com/office/drawing/2014/main" id="{126CD5A2-87B1-7885-41ED-957CC2BF016E}"/>
              </a:ext>
            </a:extLst>
          </p:cNvPr>
          <p:cNvPicPr>
            <a:picLocks noChangeAspect="1" noChangeArrowheads="1"/>
          </p:cNvPicPr>
          <p:nvPr/>
        </p:nvPicPr>
        <p:blipFill>
          <a:blip r:embed="rId6" cstate="print"/>
          <a:srcRect/>
          <a:stretch>
            <a:fillRect/>
          </a:stretch>
        </p:blipFill>
        <p:spPr bwMode="auto">
          <a:xfrm>
            <a:off x="6751320" y="355171"/>
            <a:ext cx="1189031" cy="979386"/>
          </a:xfrm>
          <a:prstGeom prst="rect">
            <a:avLst/>
          </a:prstGeom>
          <a:noFill/>
          <a:ln w="9525">
            <a:noFill/>
            <a:miter lim="800000"/>
            <a:headEnd/>
            <a:tailEnd/>
          </a:ln>
        </p:spPr>
      </p:pic>
      <p:sp>
        <p:nvSpPr>
          <p:cNvPr id="4" name="TextBox 3">
            <a:extLst>
              <a:ext uri="{FF2B5EF4-FFF2-40B4-BE49-F238E27FC236}">
                <a16:creationId xmlns:a16="http://schemas.microsoft.com/office/drawing/2014/main" id="{F2016581-52EB-356F-E044-9C118139C46C}"/>
              </a:ext>
            </a:extLst>
          </p:cNvPr>
          <p:cNvSpPr txBox="1"/>
          <p:nvPr/>
        </p:nvSpPr>
        <p:spPr>
          <a:xfrm>
            <a:off x="6544907" y="2091091"/>
            <a:ext cx="4828417" cy="1015663"/>
          </a:xfrm>
          <a:prstGeom prst="rect">
            <a:avLst/>
          </a:prstGeom>
          <a:noFill/>
        </p:spPr>
        <p:txBody>
          <a:bodyPr wrap="square">
            <a:spAutoFit/>
          </a:bodyPr>
          <a:lstStyle/>
          <a:p>
            <a:pPr algn="ctr"/>
            <a:r>
              <a:rPr lang="en-US" sz="3000" dirty="0"/>
              <a:t>The Institute of Chartered Accountants of India </a:t>
            </a:r>
          </a:p>
        </p:txBody>
      </p:sp>
      <p:sp>
        <p:nvSpPr>
          <p:cNvPr id="8" name="TextBox 7">
            <a:extLst>
              <a:ext uri="{FF2B5EF4-FFF2-40B4-BE49-F238E27FC236}">
                <a16:creationId xmlns:a16="http://schemas.microsoft.com/office/drawing/2014/main" id="{323D3285-54AD-21EA-0EFD-4FCE27369C01}"/>
              </a:ext>
            </a:extLst>
          </p:cNvPr>
          <p:cNvSpPr txBox="1"/>
          <p:nvPr/>
        </p:nvSpPr>
        <p:spPr>
          <a:xfrm>
            <a:off x="6572590" y="1521400"/>
            <a:ext cx="4828417" cy="553998"/>
          </a:xfrm>
          <a:prstGeom prst="rect">
            <a:avLst/>
          </a:prstGeom>
          <a:noFill/>
        </p:spPr>
        <p:txBody>
          <a:bodyPr wrap="square">
            <a:spAutoFit/>
          </a:bodyPr>
          <a:lstStyle/>
          <a:p>
            <a:pPr algn="ctr"/>
            <a:r>
              <a:rPr lang="en-US" sz="3000" b="1" dirty="0">
                <a:solidFill>
                  <a:srgbClr val="002060"/>
                </a:solidFill>
              </a:rPr>
              <a:t>DIRECT TAXES COMMITTEE</a:t>
            </a:r>
          </a:p>
        </p:txBody>
      </p:sp>
      <p:sp>
        <p:nvSpPr>
          <p:cNvPr id="3" name="Date Placeholder 2">
            <a:extLst>
              <a:ext uri="{FF2B5EF4-FFF2-40B4-BE49-F238E27FC236}">
                <a16:creationId xmlns:a16="http://schemas.microsoft.com/office/drawing/2014/main" id="{E5247557-0A93-F610-985F-BF4419C44F10}"/>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80CEBDD3-5289-DC5C-EBA2-CA5A015F2EFF}"/>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3593247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heel(1)">
                                      <p:cBhvr>
                                        <p:cTn id="22"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 grpId="0"/>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FDB11-2C0A-B195-43C5-F3286D84A88E}"/>
              </a:ext>
            </a:extLst>
          </p:cNvPr>
          <p:cNvSpPr>
            <a:spLocks noGrp="1"/>
          </p:cNvSpPr>
          <p:nvPr>
            <p:ph type="title"/>
          </p:nvPr>
        </p:nvSpPr>
        <p:spPr>
          <a:xfrm>
            <a:off x="838200" y="272955"/>
            <a:ext cx="10515600" cy="731499"/>
          </a:xfrm>
        </p:spPr>
        <p:txBody>
          <a:bodyPr>
            <a:noAutofit/>
          </a:bodyPr>
          <a:lstStyle/>
          <a:p>
            <a:pPr algn="ctr"/>
            <a:r>
              <a:rPr lang="en-IN" sz="2800" b="1" dirty="0">
                <a:solidFill>
                  <a:schemeClr val="accent1"/>
                </a:solidFill>
                <a:latin typeface="Arial" panose="020B0604020202020204" pitchFamily="34" charset="0"/>
                <a:cs typeface="Arial" panose="020B0604020202020204" pitchFamily="34" charset="0"/>
              </a:rPr>
              <a:t>Revision of Guidance Note on Tax Audit under </a:t>
            </a:r>
            <a:br>
              <a:rPr lang="en-IN" sz="2800" b="1" dirty="0">
                <a:solidFill>
                  <a:schemeClr val="accent1"/>
                </a:solidFill>
                <a:latin typeface="Arial" panose="020B0604020202020204" pitchFamily="34" charset="0"/>
                <a:cs typeface="Arial" panose="020B0604020202020204" pitchFamily="34" charset="0"/>
              </a:rPr>
            </a:br>
            <a:r>
              <a:rPr lang="en-IN" sz="2800" b="1" dirty="0">
                <a:solidFill>
                  <a:schemeClr val="accent1"/>
                </a:solidFill>
                <a:latin typeface="Arial" panose="020B0604020202020204" pitchFamily="34" charset="0"/>
                <a:cs typeface="Arial" panose="020B0604020202020204" pitchFamily="34" charset="0"/>
              </a:rPr>
              <a:t>Section 44AB of the Income-tax Act,1961  </a:t>
            </a:r>
            <a:endParaRPr lang="en-US" sz="2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16E8F9F-5A9B-C98D-5698-35CF97AD5EBE}"/>
              </a:ext>
            </a:extLst>
          </p:cNvPr>
          <p:cNvSpPr>
            <a:spLocks noGrp="1"/>
          </p:cNvSpPr>
          <p:nvPr>
            <p:ph idx="1"/>
          </p:nvPr>
        </p:nvSpPr>
        <p:spPr>
          <a:xfrm>
            <a:off x="363556" y="1230714"/>
            <a:ext cx="11677879" cy="5499478"/>
          </a:xfrm>
        </p:spPr>
        <p:txBody>
          <a:bodyPr>
            <a:noAutofit/>
          </a:bodyPr>
          <a:lstStyle/>
          <a:p>
            <a:pPr marL="0" indent="0" algn="just">
              <a:spcBef>
                <a:spcPts val="600"/>
              </a:spcBef>
              <a:spcAft>
                <a:spcPts val="600"/>
              </a:spcAft>
              <a:buNone/>
            </a:pPr>
            <a:r>
              <a:rPr lang="en-US" sz="2800" b="1" dirty="0">
                <a:latin typeface="Arial" panose="020B0604020202020204" pitchFamily="34" charset="0"/>
                <a:ea typeface="Tahoma" panose="020B0604030504040204" pitchFamily="34" charset="0"/>
                <a:cs typeface="Arial" panose="020B0604020202020204" pitchFamily="34" charset="0"/>
              </a:rPr>
              <a:t>Background</a:t>
            </a:r>
          </a:p>
          <a:p>
            <a:pPr algn="just"/>
            <a:r>
              <a:rPr lang="en-US" sz="2800" dirty="0">
                <a:latin typeface="Arial" panose="020B0604020202020204" pitchFamily="34" charset="0"/>
                <a:ea typeface="Tahoma" panose="020B0604030504040204" pitchFamily="34" charset="0"/>
                <a:cs typeface="Arial" panose="020B0604020202020204" pitchFamily="34" charset="0"/>
              </a:rPr>
              <a:t>The Direct Taxes Committee of ICAI </a:t>
            </a:r>
            <a:r>
              <a:rPr lang="en-US" sz="2800" b="1" dirty="0">
                <a:latin typeface="Arial" panose="020B0604020202020204" pitchFamily="34" charset="0"/>
                <a:ea typeface="Tahoma" panose="020B0604030504040204" pitchFamily="34" charset="0"/>
                <a:cs typeface="Arial" panose="020B0604020202020204" pitchFamily="34" charset="0"/>
              </a:rPr>
              <a:t>(DTC)</a:t>
            </a:r>
            <a:r>
              <a:rPr lang="en-US" sz="2800" dirty="0">
                <a:latin typeface="Arial" panose="020B0604020202020204" pitchFamily="34" charset="0"/>
                <a:ea typeface="Tahoma" panose="020B0604030504040204" pitchFamily="34" charset="0"/>
                <a:cs typeface="Arial" panose="020B0604020202020204" pitchFamily="34" charset="0"/>
              </a:rPr>
              <a:t> </a:t>
            </a:r>
            <a:r>
              <a:rPr lang="en-US" sz="2800" dirty="0">
                <a:solidFill>
                  <a:srgbClr val="002060"/>
                </a:solidFill>
                <a:latin typeface="Arial" panose="020B0604020202020204" pitchFamily="34" charset="0"/>
                <a:ea typeface="Tahoma" panose="020B0604030504040204" pitchFamily="34" charset="0"/>
                <a:cs typeface="Arial" panose="020B0604020202020204" pitchFamily="34" charset="0"/>
              </a:rPr>
              <a:t>Revised edition of the Guidance Note on Tax Audit in year 2026.</a:t>
            </a:r>
            <a:r>
              <a:rPr lang="en-US" sz="2800" dirty="0">
                <a:latin typeface="Arial" panose="020B0604020202020204" pitchFamily="34" charset="0"/>
                <a:ea typeface="Tahoma" panose="020B0604030504040204" pitchFamily="34" charset="0"/>
                <a:cs typeface="Arial" panose="020B0604020202020204" pitchFamily="34" charset="0"/>
              </a:rPr>
              <a:t> </a:t>
            </a:r>
          </a:p>
          <a:p>
            <a:pPr algn="just"/>
            <a:r>
              <a:rPr lang="en-US" sz="2600" b="1" u="sng" dirty="0">
                <a:latin typeface="Arial" panose="020B0604020202020204" pitchFamily="34" charset="0"/>
                <a:ea typeface="Tahoma" panose="020B0604030504040204" pitchFamily="34" charset="0"/>
                <a:cs typeface="Arial" panose="020B0604020202020204" pitchFamily="34" charset="0"/>
              </a:rPr>
              <a:t>Reasons for Change -</a:t>
            </a:r>
            <a:endParaRPr lang="en-US" sz="2600" b="1" u="sng" kern="0" spc="20" dirty="0">
              <a:solidFill>
                <a:srgbClr val="000000"/>
              </a:solidFill>
              <a:latin typeface="Arial" panose="020B0604020202020204" pitchFamily="34" charset="0"/>
              <a:ea typeface="Tahoma" panose="020B0604030504040204" pitchFamily="34" charset="0"/>
              <a:cs typeface="Arial" panose="020B0604020202020204" pitchFamily="34" charset="0"/>
            </a:endParaRPr>
          </a:p>
          <a:p>
            <a:pPr marL="285750" indent="-285750" algn="just">
              <a:spcBef>
                <a:spcPts val="600"/>
              </a:spcBef>
              <a:spcAft>
                <a:spcPts val="600"/>
              </a:spcAft>
            </a:pPr>
            <a:r>
              <a:rPr lang="en-US" sz="2600" b="1" dirty="0">
                <a:latin typeface="Arial" panose="020B0604020202020204" pitchFamily="34" charset="0"/>
                <a:ea typeface="Tahoma" panose="020B0604030504040204" pitchFamily="34" charset="0"/>
                <a:cs typeface="Arial" panose="020B0604020202020204" pitchFamily="34" charset="0"/>
              </a:rPr>
              <a:t>Formats for preparation and presentation of Financial Statements of Non-Corporate entities and LLPs made mandatory</a:t>
            </a:r>
          </a:p>
          <a:p>
            <a:pPr marL="285750" indent="-285750" algn="just">
              <a:spcBef>
                <a:spcPts val="600"/>
              </a:spcBef>
              <a:spcAft>
                <a:spcPts val="600"/>
              </a:spcAft>
            </a:pPr>
            <a:r>
              <a:rPr lang="en-US" sz="2600" b="1" dirty="0">
                <a:latin typeface="Arial" panose="020B0604020202020204" pitchFamily="34" charset="0"/>
                <a:ea typeface="Tahoma" panose="020B0604030504040204" pitchFamily="34" charset="0"/>
                <a:cs typeface="Arial" panose="020B0604020202020204" pitchFamily="34" charset="0"/>
              </a:rPr>
              <a:t>Change in Guidelines </a:t>
            </a:r>
          </a:p>
          <a:p>
            <a:pPr marL="285750" indent="-285750" algn="just">
              <a:spcBef>
                <a:spcPts val="600"/>
              </a:spcBef>
              <a:spcAft>
                <a:spcPts val="600"/>
              </a:spcAft>
            </a:pPr>
            <a:r>
              <a:rPr lang="en-US" sz="2600" b="1" dirty="0">
                <a:latin typeface="Arial" panose="020B0604020202020204" pitchFamily="34" charset="0"/>
                <a:ea typeface="Tahoma" panose="020B0604030504040204" pitchFamily="34" charset="0"/>
                <a:cs typeface="Arial" panose="020B0604020202020204" pitchFamily="34" charset="0"/>
              </a:rPr>
              <a:t>Certain Amendments in the Income tax Law</a:t>
            </a:r>
          </a:p>
          <a:p>
            <a:pPr marL="285750" indent="-285750" algn="just">
              <a:spcBef>
                <a:spcPts val="600"/>
              </a:spcBef>
              <a:spcAft>
                <a:spcPts val="600"/>
              </a:spcAft>
            </a:pPr>
            <a:r>
              <a:rPr lang="en-US" sz="2600" b="1" dirty="0">
                <a:latin typeface="Arial" panose="020B0604020202020204" pitchFamily="34" charset="0"/>
                <a:ea typeface="Tahoma" panose="020B0604030504040204" pitchFamily="34" charset="0"/>
                <a:cs typeface="Arial" panose="020B0604020202020204" pitchFamily="34" charset="0"/>
              </a:rPr>
              <a:t>Introduction of Digital Personal Data Protection Act, 2023 </a:t>
            </a:r>
          </a:p>
        </p:txBody>
      </p:sp>
      <p:pic>
        <p:nvPicPr>
          <p:cNvPr id="5" name="Picture 4" descr="ICAI-Logo">
            <a:extLst>
              <a:ext uri="{FF2B5EF4-FFF2-40B4-BE49-F238E27FC236}">
                <a16:creationId xmlns:a16="http://schemas.microsoft.com/office/drawing/2014/main" id="{27BAADED-9A66-41D1-6416-E1E136A29EB3}"/>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4" name="Date Placeholder 3">
            <a:extLst>
              <a:ext uri="{FF2B5EF4-FFF2-40B4-BE49-F238E27FC236}">
                <a16:creationId xmlns:a16="http://schemas.microsoft.com/office/drawing/2014/main" id="{59377FD4-8DB8-7066-A476-6B9CFDC62508}"/>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F7AAC61B-191B-BC2B-A5B7-C30900FF27E9}"/>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7279340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D50B0-3202-9DC1-42EB-CB241E9C1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55C89-FFB0-844C-6BCC-2E49D7E86C01}"/>
              </a:ext>
            </a:extLst>
          </p:cNvPr>
          <p:cNvSpPr>
            <a:spLocks noGrp="1"/>
          </p:cNvSpPr>
          <p:nvPr>
            <p:ph type="title"/>
          </p:nvPr>
        </p:nvSpPr>
        <p:spPr>
          <a:xfrm>
            <a:off x="838200" y="272955"/>
            <a:ext cx="10515600" cy="731499"/>
          </a:xfrm>
        </p:spPr>
        <p:txBody>
          <a:bodyPr>
            <a:noAutofit/>
          </a:bodyPr>
          <a:lstStyle/>
          <a:p>
            <a:pPr algn="ctr"/>
            <a:r>
              <a:rPr lang="en-IN" sz="2800" b="1" dirty="0">
                <a:solidFill>
                  <a:schemeClr val="accent1"/>
                </a:solidFill>
                <a:latin typeface="Arial" panose="020B0604020202020204" pitchFamily="34" charset="0"/>
                <a:cs typeface="Arial" panose="020B0604020202020204" pitchFamily="34" charset="0"/>
              </a:rPr>
              <a:t>Revision of Guidance Note on Tax Audit under </a:t>
            </a:r>
            <a:br>
              <a:rPr lang="en-IN" sz="2800" b="1" dirty="0">
                <a:solidFill>
                  <a:schemeClr val="accent1"/>
                </a:solidFill>
                <a:latin typeface="Arial" panose="020B0604020202020204" pitchFamily="34" charset="0"/>
                <a:cs typeface="Arial" panose="020B0604020202020204" pitchFamily="34" charset="0"/>
              </a:rPr>
            </a:br>
            <a:r>
              <a:rPr lang="en-IN" sz="2800" b="1" dirty="0">
                <a:solidFill>
                  <a:schemeClr val="accent1"/>
                </a:solidFill>
                <a:latin typeface="Arial" panose="020B0604020202020204" pitchFamily="34" charset="0"/>
                <a:cs typeface="Arial" panose="020B0604020202020204" pitchFamily="34" charset="0"/>
              </a:rPr>
              <a:t>Section 44AB of the Income-tax Act,1961  </a:t>
            </a:r>
            <a:endParaRPr lang="en-US" sz="2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C860B95-89E8-04EE-8D81-A3EDD3295AD9}"/>
              </a:ext>
            </a:extLst>
          </p:cNvPr>
          <p:cNvSpPr>
            <a:spLocks noGrp="1"/>
          </p:cNvSpPr>
          <p:nvPr>
            <p:ph idx="1"/>
          </p:nvPr>
        </p:nvSpPr>
        <p:spPr>
          <a:xfrm>
            <a:off x="374573" y="1219697"/>
            <a:ext cx="11677879" cy="5499478"/>
          </a:xfrm>
        </p:spPr>
        <p:txBody>
          <a:bodyPr>
            <a:noAutofit/>
          </a:bodyPr>
          <a:lstStyle/>
          <a:p>
            <a:pPr marL="0" indent="0" algn="just">
              <a:buNone/>
            </a:pPr>
            <a:r>
              <a:rPr lang="en-US" sz="2600" b="1" i="1" dirty="0">
                <a:ea typeface="Tahoma" panose="020B0604030504040204" pitchFamily="34" charset="0"/>
                <a:cs typeface="Arial" panose="020B0604020202020204" pitchFamily="34" charset="0"/>
              </a:rPr>
              <a:t>Background (Contd.)</a:t>
            </a:r>
          </a:p>
          <a:p>
            <a:pPr marL="285750" indent="-285750" algn="just">
              <a:spcBef>
                <a:spcPts val="600"/>
              </a:spcBef>
              <a:spcAft>
                <a:spcPts val="600"/>
              </a:spcAft>
            </a:pPr>
            <a:r>
              <a:rPr lang="en-US" sz="2600" b="1" dirty="0">
                <a:latin typeface="Arial" panose="020B0604020202020204" pitchFamily="34" charset="0"/>
                <a:ea typeface="Tahoma" panose="020B0604030504040204" pitchFamily="34" charset="0"/>
                <a:cs typeface="Arial" panose="020B0604020202020204" pitchFamily="34" charset="0"/>
              </a:rPr>
              <a:t>Clarification with respect to certain items whether to be included in turnover</a:t>
            </a:r>
          </a:p>
          <a:p>
            <a:pPr marL="285750" indent="-285750" algn="just">
              <a:spcBef>
                <a:spcPts val="600"/>
              </a:spcBef>
              <a:spcAft>
                <a:spcPts val="600"/>
              </a:spcAft>
            </a:pPr>
            <a:r>
              <a:rPr lang="en-US" sz="2600" b="1" dirty="0">
                <a:latin typeface="Arial" panose="020B0604020202020204" pitchFamily="34" charset="0"/>
                <a:ea typeface="Tahoma" panose="020B0604030504040204" pitchFamily="34" charset="0"/>
                <a:cs typeface="Arial" panose="020B0604020202020204" pitchFamily="34" charset="0"/>
              </a:rPr>
              <a:t>Introduction of VDAs and Carbon Credits as turnover items, where dealt with on a regular basis</a:t>
            </a:r>
          </a:p>
          <a:p>
            <a:pPr marL="285750" indent="-285750" algn="just">
              <a:spcBef>
                <a:spcPts val="600"/>
              </a:spcBef>
              <a:spcAft>
                <a:spcPts val="600"/>
              </a:spcAft>
            </a:pPr>
            <a:r>
              <a:rPr lang="en-US" sz="2600" b="1" dirty="0">
                <a:latin typeface="Arial" panose="020B0604020202020204" pitchFamily="34" charset="0"/>
                <a:ea typeface="Tahoma" panose="020B0604030504040204" pitchFamily="34" charset="0"/>
                <a:cs typeface="Arial" panose="020B0604020202020204" pitchFamily="34" charset="0"/>
              </a:rPr>
              <a:t>New Guidelines on Ethical issues applicable w.e.f. 1st April, 2026</a:t>
            </a:r>
          </a:p>
          <a:p>
            <a:pPr marL="285750" indent="-285750" algn="just">
              <a:spcBef>
                <a:spcPts val="600"/>
              </a:spcBef>
              <a:spcAft>
                <a:spcPts val="600"/>
              </a:spcAft>
            </a:pPr>
            <a:r>
              <a:rPr lang="en-US" sz="2600" b="1" dirty="0">
                <a:latin typeface="Arial" panose="020B0604020202020204" pitchFamily="34" charset="0"/>
                <a:ea typeface="Tahoma" panose="020B0604030504040204" pitchFamily="34" charset="0"/>
                <a:cs typeface="Arial" panose="020B0604020202020204" pitchFamily="34" charset="0"/>
              </a:rPr>
              <a:t>Others: E.g. as compilation of list of suggested items for which working papers and Management representation letters (MRL) are required.  </a:t>
            </a:r>
          </a:p>
        </p:txBody>
      </p:sp>
      <p:pic>
        <p:nvPicPr>
          <p:cNvPr id="5" name="Picture 4" descr="ICAI-Logo">
            <a:extLst>
              <a:ext uri="{FF2B5EF4-FFF2-40B4-BE49-F238E27FC236}">
                <a16:creationId xmlns:a16="http://schemas.microsoft.com/office/drawing/2014/main" id="{1B502975-476A-73B6-8811-EAADB32FEDD2}"/>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4" name="Date Placeholder 3">
            <a:extLst>
              <a:ext uri="{FF2B5EF4-FFF2-40B4-BE49-F238E27FC236}">
                <a16:creationId xmlns:a16="http://schemas.microsoft.com/office/drawing/2014/main" id="{B7720E22-2208-7C99-8EF8-F066DCD73F4B}"/>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FB25E5B6-BCA4-7CFD-6B10-0B31688FD89E}"/>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3852638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35829-6D20-498D-8F36-0E698545A6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5787E2-DB6A-25DF-316A-96E1ADE54758}"/>
              </a:ext>
            </a:extLst>
          </p:cNvPr>
          <p:cNvSpPr>
            <a:spLocks noGrp="1"/>
          </p:cNvSpPr>
          <p:nvPr>
            <p:ph type="title"/>
          </p:nvPr>
        </p:nvSpPr>
        <p:spPr>
          <a:xfrm>
            <a:off x="838200" y="272955"/>
            <a:ext cx="10515600" cy="731499"/>
          </a:xfrm>
        </p:spPr>
        <p:txBody>
          <a:bodyPr>
            <a:noAutofit/>
          </a:bodyPr>
          <a:lstStyle/>
          <a:p>
            <a:pPr algn="ctr"/>
            <a:r>
              <a:rPr lang="en-IN" sz="3200" b="1" dirty="0">
                <a:solidFill>
                  <a:schemeClr val="accent1"/>
                </a:solidFill>
                <a:latin typeface="Arial" panose="020B0604020202020204" pitchFamily="34" charset="0"/>
                <a:cs typeface="Arial" panose="020B0604020202020204" pitchFamily="34" charset="0"/>
              </a:rPr>
              <a:t>Revision of Guidance Note on Tax Audit under </a:t>
            </a:r>
            <a:br>
              <a:rPr lang="en-IN" sz="3200" b="1" dirty="0">
                <a:solidFill>
                  <a:schemeClr val="accent1"/>
                </a:solidFill>
                <a:latin typeface="Arial" panose="020B0604020202020204" pitchFamily="34" charset="0"/>
                <a:cs typeface="Arial" panose="020B0604020202020204" pitchFamily="34" charset="0"/>
              </a:rPr>
            </a:br>
            <a:r>
              <a:rPr lang="en-IN" sz="3200" b="1" dirty="0">
                <a:solidFill>
                  <a:schemeClr val="accent1"/>
                </a:solidFill>
                <a:latin typeface="Arial" panose="020B0604020202020204" pitchFamily="34" charset="0"/>
                <a:cs typeface="Arial" panose="020B0604020202020204" pitchFamily="34" charset="0"/>
              </a:rPr>
              <a:t>Section 44AB of the Income-tax Act,1961  </a:t>
            </a:r>
            <a:endParaRPr lang="en-US" sz="3200" dirty="0"/>
          </a:p>
        </p:txBody>
      </p:sp>
      <p:graphicFrame>
        <p:nvGraphicFramePr>
          <p:cNvPr id="4" name="Content Placeholder 3">
            <a:extLst>
              <a:ext uri="{FF2B5EF4-FFF2-40B4-BE49-F238E27FC236}">
                <a16:creationId xmlns:a16="http://schemas.microsoft.com/office/drawing/2014/main" id="{BA8FE63C-1A29-08C3-BD6A-86E2F7D9A2D0}"/>
              </a:ext>
            </a:extLst>
          </p:cNvPr>
          <p:cNvGraphicFramePr>
            <a:graphicFrameLocks noGrp="1"/>
          </p:cNvGraphicFramePr>
          <p:nvPr>
            <p:ph idx="1"/>
            <p:extLst>
              <p:ext uri="{D42A27DB-BD31-4B8C-83A1-F6EECF244321}">
                <p14:modId xmlns:p14="http://schemas.microsoft.com/office/powerpoint/2010/main" val="313838867"/>
              </p:ext>
            </p:extLst>
          </p:nvPr>
        </p:nvGraphicFramePr>
        <p:xfrm>
          <a:off x="444794" y="1426672"/>
          <a:ext cx="11160304" cy="5303520"/>
        </p:xfrm>
        <a:graphic>
          <a:graphicData uri="http://schemas.openxmlformats.org/drawingml/2006/table">
            <a:tbl>
              <a:tblPr firstRow="1" bandRow="1">
                <a:tableStyleId>{5C22544A-7EE6-4342-B048-85BDC9FD1C3A}</a:tableStyleId>
              </a:tblPr>
              <a:tblGrid>
                <a:gridCol w="2161202">
                  <a:extLst>
                    <a:ext uri="{9D8B030D-6E8A-4147-A177-3AD203B41FA5}">
                      <a16:colId xmlns:a16="http://schemas.microsoft.com/office/drawing/2014/main" val="2161901626"/>
                    </a:ext>
                  </a:extLst>
                </a:gridCol>
                <a:gridCol w="8999102">
                  <a:extLst>
                    <a:ext uri="{9D8B030D-6E8A-4147-A177-3AD203B41FA5}">
                      <a16:colId xmlns:a16="http://schemas.microsoft.com/office/drawing/2014/main" val="810334628"/>
                    </a:ext>
                  </a:extLst>
                </a:gridCol>
              </a:tblGrid>
              <a:tr h="870758">
                <a:tc>
                  <a:txBody>
                    <a:bodyPr/>
                    <a:lstStyle/>
                    <a:p>
                      <a:r>
                        <a:rPr lang="en-US" sz="2800" dirty="0">
                          <a:latin typeface="Arial" panose="020B0604020202020204" pitchFamily="34" charset="0"/>
                          <a:cs typeface="Arial" panose="020B0604020202020204" pitchFamily="34" charset="0"/>
                        </a:rPr>
                        <a:t>Existing Content</a:t>
                      </a:r>
                    </a:p>
                  </a:txBody>
                  <a:tcPr/>
                </a:tc>
                <a:tc>
                  <a:txBody>
                    <a:bodyPr/>
                    <a:lstStyle/>
                    <a:p>
                      <a:r>
                        <a:rPr lang="en-US" sz="2800" dirty="0">
                          <a:latin typeface="Arial" panose="020B0604020202020204" pitchFamily="34" charset="0"/>
                          <a:cs typeface="Arial" panose="020B0604020202020204" pitchFamily="34" charset="0"/>
                        </a:rPr>
                        <a:t>Proposed Addition/Change in the Exposure Draft of the Guidance Note &amp; Rationale</a:t>
                      </a:r>
                    </a:p>
                    <a:p>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37377403"/>
                  </a:ext>
                </a:extLst>
              </a:tr>
              <a:tr h="19156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latin typeface="Arial" panose="020B0604020202020204" pitchFamily="34" charset="0"/>
                          <a:ea typeface="Tahoma" panose="020B0604030504040204" pitchFamily="34" charset="0"/>
                          <a:cs typeface="Arial" panose="020B0604020202020204" pitchFamily="34" charset="0"/>
                        </a:rPr>
                        <a:t>In Abbreviations</a:t>
                      </a:r>
                    </a:p>
                    <a:p>
                      <a:endParaRPr lang="en-US" sz="2800" dirty="0">
                        <a:latin typeface="Arial" panose="020B0604020202020204" pitchFamily="34" charset="0"/>
                        <a:cs typeface="Arial" panose="020B060402020202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0" kern="1200" dirty="0">
                          <a:solidFill>
                            <a:schemeClr val="dk1"/>
                          </a:solidFill>
                          <a:latin typeface="Arial" panose="020B0604020202020204" pitchFamily="34" charset="0"/>
                          <a:ea typeface="Tahoma" panose="020B0604030504040204" pitchFamily="34" charset="0"/>
                          <a:cs typeface="Arial" panose="020B0604020202020204" pitchFamily="34" charset="0"/>
                        </a:rPr>
                        <a:t>Adding the</a:t>
                      </a:r>
                      <a:r>
                        <a:rPr lang="en-US" sz="2800" b="0" kern="1200" baseline="0" dirty="0">
                          <a:solidFill>
                            <a:schemeClr val="dk1"/>
                          </a:solidFill>
                          <a:latin typeface="Arial" panose="020B0604020202020204" pitchFamily="34" charset="0"/>
                          <a:ea typeface="Tahoma" panose="020B0604030504040204" pitchFamily="34" charset="0"/>
                          <a:cs typeface="Arial" panose="020B0604020202020204" pitchFamily="34" charset="0"/>
                        </a:rPr>
                        <a:t> following abbreviations-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kern="1200" dirty="0">
                          <a:solidFill>
                            <a:schemeClr val="dk1"/>
                          </a:solidFill>
                          <a:latin typeface="Arial" panose="020B0604020202020204" pitchFamily="34" charset="0"/>
                          <a:ea typeface="Tahoma" panose="020B0604030504040204" pitchFamily="34" charset="0"/>
                          <a:cs typeface="Arial" panose="020B0604020202020204" pitchFamily="34" charset="0"/>
                        </a:rPr>
                        <a:t>AOP/BOI = Association of Persons/ Body of Individuals is treated as a person u/s 2(31) of the Income Tax Act, 1961</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kern="1200" dirty="0">
                          <a:solidFill>
                            <a:schemeClr val="dk1"/>
                          </a:solidFill>
                          <a:latin typeface="Arial" panose="020B0604020202020204" pitchFamily="34" charset="0"/>
                          <a:ea typeface="Tahoma" panose="020B0604030504040204" pitchFamily="34" charset="0"/>
                          <a:cs typeface="Arial" panose="020B0604020202020204" pitchFamily="34" charset="0"/>
                        </a:rPr>
                        <a:t>DPDP Act</a:t>
                      </a:r>
                      <a:r>
                        <a:rPr lang="en-US" sz="2800" b="0" kern="1200" baseline="0" dirty="0">
                          <a:solidFill>
                            <a:schemeClr val="dk1"/>
                          </a:solidFill>
                          <a:latin typeface="Arial" panose="020B0604020202020204" pitchFamily="34" charset="0"/>
                          <a:ea typeface="Tahoma" panose="020B0604030504040204" pitchFamily="34" charset="0"/>
                          <a:cs typeface="Arial" panose="020B0604020202020204" pitchFamily="34" charset="0"/>
                        </a:rPr>
                        <a:t> = The Digital Personal Data Protection Act, 2023</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kern="1200" baseline="0" dirty="0">
                          <a:solidFill>
                            <a:schemeClr val="dk1"/>
                          </a:solidFill>
                          <a:latin typeface="Arial" panose="020B0604020202020204" pitchFamily="34" charset="0"/>
                          <a:ea typeface="Tahoma" panose="020B0604030504040204" pitchFamily="34" charset="0"/>
                          <a:cs typeface="Arial" panose="020B0604020202020204" pitchFamily="34" charset="0"/>
                        </a:rPr>
                        <a:t>TAQRB = Taxation Audits Quality Review Board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kern="1200" dirty="0">
                          <a:solidFill>
                            <a:schemeClr val="dk1"/>
                          </a:solidFill>
                          <a:latin typeface="Arial" panose="020B0604020202020204" pitchFamily="34" charset="0"/>
                          <a:ea typeface="Tahoma" panose="020B0604030504040204" pitchFamily="34" charset="0"/>
                          <a:cs typeface="Arial" panose="020B0604020202020204" pitchFamily="34" charset="0"/>
                        </a:rPr>
                        <a:t>VDA = Virtual Digital Asset</a:t>
                      </a:r>
                    </a:p>
                    <a:p>
                      <a:endParaRPr lang="en-US"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7D8BF53A-89DC-4049-D5FD-88A0602E0C78}"/>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6ED6319A-4A72-242E-987B-3996A8430163}"/>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DC812B0D-CEFC-22AD-F49A-EBE94197F12B}"/>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4554724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1CE74-38EF-AE48-DEFB-1F5F0E6F2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F9C0EB-CE10-F7AF-173D-64C72B826157}"/>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5DF56490-4876-102A-613F-A7A4FBF9DA8D}"/>
              </a:ext>
            </a:extLst>
          </p:cNvPr>
          <p:cNvGraphicFramePr>
            <a:graphicFrameLocks noGrp="1"/>
          </p:cNvGraphicFramePr>
          <p:nvPr>
            <p:ph idx="1"/>
            <p:extLst>
              <p:ext uri="{D42A27DB-BD31-4B8C-83A1-F6EECF244321}">
                <p14:modId xmlns:p14="http://schemas.microsoft.com/office/powerpoint/2010/main" val="860542949"/>
              </p:ext>
            </p:extLst>
          </p:nvPr>
        </p:nvGraphicFramePr>
        <p:xfrm>
          <a:off x="914001" y="1514464"/>
          <a:ext cx="10052712" cy="4961239"/>
        </p:xfrm>
        <a:graphic>
          <a:graphicData uri="http://schemas.openxmlformats.org/drawingml/2006/table">
            <a:tbl>
              <a:tblPr firstRow="1" bandRow="1">
                <a:tableStyleId>{5C22544A-7EE6-4342-B048-85BDC9FD1C3A}</a:tableStyleId>
              </a:tblPr>
              <a:tblGrid>
                <a:gridCol w="703998">
                  <a:extLst>
                    <a:ext uri="{9D8B030D-6E8A-4147-A177-3AD203B41FA5}">
                      <a16:colId xmlns:a16="http://schemas.microsoft.com/office/drawing/2014/main" val="3327792171"/>
                    </a:ext>
                  </a:extLst>
                </a:gridCol>
                <a:gridCol w="750627">
                  <a:extLst>
                    <a:ext uri="{9D8B030D-6E8A-4147-A177-3AD203B41FA5}">
                      <a16:colId xmlns:a16="http://schemas.microsoft.com/office/drawing/2014/main" val="51296385"/>
                    </a:ext>
                  </a:extLst>
                </a:gridCol>
                <a:gridCol w="2334334">
                  <a:extLst>
                    <a:ext uri="{9D8B030D-6E8A-4147-A177-3AD203B41FA5}">
                      <a16:colId xmlns:a16="http://schemas.microsoft.com/office/drawing/2014/main" val="2161901626"/>
                    </a:ext>
                  </a:extLst>
                </a:gridCol>
                <a:gridCol w="6263753">
                  <a:extLst>
                    <a:ext uri="{9D8B030D-6E8A-4147-A177-3AD203B41FA5}">
                      <a16:colId xmlns:a16="http://schemas.microsoft.com/office/drawing/2014/main" val="810334628"/>
                    </a:ext>
                  </a:extLst>
                </a:gridCol>
              </a:tblGrid>
              <a:tr h="1212199">
                <a:tc>
                  <a:txBody>
                    <a:bodyPr/>
                    <a:lstStyle/>
                    <a:p>
                      <a:r>
                        <a:rPr lang="en-US" sz="2400" dirty="0"/>
                        <a:t>Para</a:t>
                      </a:r>
                    </a:p>
                  </a:txBody>
                  <a:tcPr/>
                </a:tc>
                <a:tc>
                  <a:txBody>
                    <a:bodyPr/>
                    <a:lstStyle/>
                    <a:p>
                      <a:r>
                        <a:rPr lang="en-US" sz="2400" dirty="0"/>
                        <a:t>Page</a:t>
                      </a:r>
                    </a:p>
                  </a:txBody>
                  <a:tcPr/>
                </a:tc>
                <a:tc>
                  <a:txBody>
                    <a:bodyPr/>
                    <a:lstStyle/>
                    <a:p>
                      <a:r>
                        <a:rPr lang="en-US" sz="2400" dirty="0"/>
                        <a:t>Existing Content</a:t>
                      </a:r>
                    </a:p>
                  </a:txBody>
                  <a:tcPr/>
                </a:tc>
                <a:tc>
                  <a:txBody>
                    <a:bodyPr/>
                    <a:lstStyle/>
                    <a:p>
                      <a:r>
                        <a:rPr lang="en-US" sz="2400" dirty="0"/>
                        <a:t>Proposed Addition/Change in the Exposure Draft of the Guidance Note &amp; Rationale</a:t>
                      </a:r>
                    </a:p>
                    <a:p>
                      <a:endParaRPr lang="en-US" sz="2400" dirty="0"/>
                    </a:p>
                  </a:txBody>
                  <a:tcPr/>
                </a:tc>
                <a:extLst>
                  <a:ext uri="{0D108BD9-81ED-4DB2-BD59-A6C34878D82A}">
                    <a16:rowId xmlns:a16="http://schemas.microsoft.com/office/drawing/2014/main" val="3137377403"/>
                  </a:ext>
                </a:extLst>
              </a:tr>
              <a:tr h="1915669">
                <a:tc>
                  <a:txBody>
                    <a:bodyPr/>
                    <a:lstStyle/>
                    <a:p>
                      <a:r>
                        <a:rPr lang="en-US" sz="2400" dirty="0"/>
                        <a:t>5.13</a:t>
                      </a:r>
                    </a:p>
                  </a:txBody>
                  <a:tcPr/>
                </a:tc>
                <a:tc>
                  <a:txBody>
                    <a:bodyPr/>
                    <a:lstStyle/>
                    <a:p>
                      <a:r>
                        <a:rPr lang="en-US" sz="2400" dirty="0"/>
                        <a:t>18</a:t>
                      </a:r>
                    </a:p>
                  </a:txBody>
                  <a:tcPr/>
                </a:tc>
                <a:tc>
                  <a:txBody>
                    <a:bodyPr/>
                    <a:lstStyle/>
                    <a:p>
                      <a:pPr marL="0" marR="0" indent="0" algn="just" defTabSz="914400" rtl="0" eaLnBrk="1" fontAlgn="auto" latinLnBrk="0" hangingPunct="1">
                        <a:lnSpc>
                          <a:spcPct val="100000"/>
                        </a:lnSpc>
                        <a:spcBef>
                          <a:spcPts val="300"/>
                        </a:spcBef>
                        <a:spcAft>
                          <a:spcPts val="300"/>
                        </a:spcAft>
                        <a:buClrTx/>
                        <a:buSzTx/>
                        <a:buFontTx/>
                        <a:buNone/>
                        <a:tabLst/>
                        <a:defRPr/>
                      </a:pPr>
                      <a:r>
                        <a:rPr lang="en-US" sz="2400" b="0" dirty="0">
                          <a:latin typeface="Tahoma" panose="020B0604030504040204" pitchFamily="34" charset="0"/>
                          <a:ea typeface="Tahoma" panose="020B0604030504040204" pitchFamily="34" charset="0"/>
                          <a:cs typeface="Tahoma" panose="020B0604030504040204" pitchFamily="34" charset="0"/>
                        </a:rPr>
                        <a:t>Currently Para 5.13 contains list of items to be included in gross receipts.</a:t>
                      </a:r>
                    </a:p>
                    <a:p>
                      <a:endParaRPr lang="en-US" sz="2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in 4</a:t>
                      </a:r>
                      <a:r>
                        <a:rPr lang="en-US" sz="2400" b="0" kern="1200" baseline="30000" dirty="0">
                          <a:solidFill>
                            <a:schemeClr val="dk1"/>
                          </a:solidFill>
                          <a:latin typeface="Tahoma" panose="020B0604030504040204" pitchFamily="34" charset="0"/>
                          <a:ea typeface="Tahoma" panose="020B0604030504040204" pitchFamily="34" charset="0"/>
                          <a:cs typeface="Tahoma" panose="020B0604030504040204" pitchFamily="34" charset="0"/>
                        </a:rPr>
                        <a:t>th</a:t>
                      </a:r>
                      <a:r>
                        <a:rPr lang="en-US" sz="2400" b="0" kern="1200" dirty="0">
                          <a:solidFill>
                            <a:schemeClr val="dk1"/>
                          </a:solidFill>
                          <a:latin typeface="Tahoma" panose="020B0604030504040204" pitchFamily="34" charset="0"/>
                          <a:ea typeface="Tahoma" panose="020B0604030504040204" pitchFamily="34" charset="0"/>
                          <a:cs typeface="Tahoma" panose="020B0604030504040204" pitchFamily="34" charset="0"/>
                        </a:rPr>
                        <a:t> line - Amounts arising from ordinary operating, trading or professional activities would ordinarily form part of gross receipts. However, deemed income, accounting write backs and other non-recurring non-ordinary receipts may require separate consideration. Below is an illustrative list of items of income and/ or receipts that would be covered by the term 'gross receipts’ in business</a:t>
                      </a:r>
                      <a:endParaRPr lang="en-US" sz="2400" dirty="0"/>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D13F45FB-C822-42A2-2019-446DC995144E}"/>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5379B8E2-FC22-82C3-6D9A-D974955500E6}"/>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CCD8BA56-EEA2-304C-DC04-69964554A356}"/>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6986510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5486400" cy="320040"/>
          </a:xfrm>
          <a:prstGeom prst="rect">
            <a:avLst/>
          </a:prstGeom>
          <a:noFill/>
          <a:ln/>
        </p:spPr>
        <p:txBody>
          <a:bodyPr wrap="square" lIns="0" tIns="0" rIns="0" bIns="0" rtlCol="0" anchor="ctr"/>
          <a:lstStyle/>
          <a:p>
            <a:pPr marL="0" indent="0">
              <a:buNone/>
            </a:pPr>
            <a:r>
              <a:rPr lang="en-US" sz="2800" b="1" kern="0" spc="200" dirty="0">
                <a:solidFill>
                  <a:srgbClr val="00B050"/>
                </a:solidFill>
                <a:latin typeface="Calibri" pitchFamily="34" charset="0"/>
                <a:ea typeface="Calibri" pitchFamily="34" charset="-122"/>
                <a:cs typeface="Calibri" pitchFamily="34" charset="-120"/>
              </a:rPr>
              <a:t>APPLICABILITY</a:t>
            </a:r>
            <a:endParaRPr lang="en-US" sz="2800" dirty="0">
              <a:solidFill>
                <a:srgbClr val="00B050"/>
              </a:solidFill>
            </a:endParaRPr>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3000" b="1" dirty="0">
                <a:solidFill>
                  <a:srgbClr val="1B1F3B"/>
                </a:solidFill>
                <a:latin typeface="Cambria" pitchFamily="34" charset="0"/>
                <a:ea typeface="Cambria" pitchFamily="34" charset="-122"/>
                <a:cs typeface="Cambria" pitchFamily="34" charset="-120"/>
              </a:rPr>
              <a:t>Who is Required to Get a Tax Audit Done?</a:t>
            </a:r>
            <a:endParaRPr lang="en-US" sz="30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48640" y="1508760"/>
          <a:ext cx="11064240" cy="4480560"/>
        </p:xfrm>
        <a:graphic>
          <a:graphicData uri="http://schemas.openxmlformats.org/drawingml/2006/table">
            <a:tbl>
              <a:tblPr/>
              <a:tblGrid>
                <a:gridCol w="3657600">
                  <a:extLst>
                    <a:ext uri="{9D8B030D-6E8A-4147-A177-3AD203B41FA5}">
                      <a16:colId xmlns:a16="http://schemas.microsoft.com/office/drawing/2014/main" val="20000"/>
                    </a:ext>
                  </a:extLst>
                </a:gridCol>
                <a:gridCol w="3566160">
                  <a:extLst>
                    <a:ext uri="{9D8B030D-6E8A-4147-A177-3AD203B41FA5}">
                      <a16:colId xmlns:a16="http://schemas.microsoft.com/office/drawing/2014/main" val="20001"/>
                    </a:ext>
                  </a:extLst>
                </a:gridCol>
                <a:gridCol w="3840480">
                  <a:extLst>
                    <a:ext uri="{9D8B030D-6E8A-4147-A177-3AD203B41FA5}">
                      <a16:colId xmlns:a16="http://schemas.microsoft.com/office/drawing/2014/main" val="20002"/>
                    </a:ext>
                  </a:extLst>
                </a:gridCol>
              </a:tblGrid>
              <a:tr h="457200">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Category of Taxpayer</a:t>
                      </a:r>
                      <a:endParaRPr lang="en-US" sz="12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Threshold Limit</a:t>
                      </a:r>
                      <a:endParaRPr lang="en-US" sz="12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Condition</a:t>
                      </a:r>
                      <a:endParaRPr lang="en-US" sz="1250" dirty="0">
                        <a:latin typeface="Calibri" charset="0"/>
                        <a:ea typeface="Calibri" charset="0"/>
                        <a:cs typeface="Calibri" charset="0"/>
                      </a:endParaRPr>
                    </a:p>
                  </a:txBody>
                  <a:tcP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Business (normal)</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Turnover &gt; ₹1 crore</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Audit applicable</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Business — cash receipts/payments ≤ 5%</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Turnover &gt; ₹10 crore</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Enhanced limit for digital transactions</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extLst>
                  <a:ext uri="{0D108BD9-81ED-4DB2-BD59-A6C34878D82A}">
                    <a16:rowId xmlns:a16="http://schemas.microsoft.com/office/drawing/2014/main" val="10002"/>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Profession</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Gross receipts &gt; ₹75 lakh*</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*₹50 lakh limit; enhanced if cash ≤5%</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Presumptive scheme — 44AD (opted out)</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Any turnover, if income claimed below presumptive rate &amp; exceeds exemption limit</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Audit applicable</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extLst>
                  <a:ext uri="{0D108BD9-81ED-4DB2-BD59-A6C34878D82A}">
                    <a16:rowId xmlns:a16="http://schemas.microsoft.com/office/drawing/2014/main" val="10004"/>
                  </a:ext>
                </a:extLst>
              </a:tr>
              <a:tr h="68580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Presumptive scheme — 44ADA (profession)</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Gross receipts &gt; ₹75 lakh, or income claimed below presumptive rate</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Audit applicable</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94360">
                <a:tc>
                  <a:txBody>
                    <a:bodyPr/>
                    <a:lstStyle/>
                    <a:p>
                      <a:pPr marL="0" indent="0">
                        <a:buNone/>
                      </a:pPr>
                      <a:r>
                        <a:rPr lang="en-US" sz="1100" b="1" dirty="0">
                          <a:solidFill>
                            <a:srgbClr val="1B1F3B"/>
                          </a:solidFill>
                          <a:latin typeface="Calibri" pitchFamily="34" charset="0"/>
                          <a:ea typeface="Calibri" pitchFamily="34" charset="-122"/>
                          <a:cs typeface="Calibri" pitchFamily="34" charset="-120"/>
                        </a:rPr>
                        <a:t>Presumptive scheme — 44AE (transport)</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Income claimed below presumptive rate</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tc>
                  <a:txBody>
                    <a:bodyPr/>
                    <a:lstStyle/>
                    <a:p>
                      <a:pPr marL="0" indent="0">
                        <a:buNone/>
                      </a:pPr>
                      <a:r>
                        <a:rPr lang="en-US" sz="1100" dirty="0">
                          <a:solidFill>
                            <a:srgbClr val="1B1F3B"/>
                          </a:solidFill>
                          <a:latin typeface="Calibri" pitchFamily="34" charset="0"/>
                          <a:ea typeface="Calibri" pitchFamily="34" charset="-122"/>
                          <a:cs typeface="Calibri" pitchFamily="34" charset="-120"/>
                        </a:rPr>
                        <a:t>Audit applicable</a:t>
                      </a:r>
                      <a:endParaRPr lang="en-US" sz="1100" dirty="0">
                        <a:latin typeface="Calibri" charset="0"/>
                        <a:ea typeface="Calibri" charset="0"/>
                        <a:cs typeface="Calibri" charset="0"/>
                      </a:endParaRPr>
                    </a:p>
                  </a:txBody>
                  <a:tcPr anchor="ctr">
                    <a:lnL w="9525" cap="flat" cmpd="sng" algn="ctr">
                      <a:solidFill>
                        <a:srgbClr val="DCE1EE"/>
                      </a:solidFill>
                      <a:prstDash val="solid"/>
                      <a:round/>
                      <a:headEnd type="none" w="med" len="med"/>
                      <a:tailEnd type="none" w="med" len="med"/>
                    </a:lnL>
                    <a:lnR w="9525" cap="flat" cmpd="sng" algn="ctr">
                      <a:solidFill>
                        <a:srgbClr val="DCE1EE"/>
                      </a:solidFill>
                      <a:prstDash val="solid"/>
                      <a:round/>
                      <a:headEnd type="none" w="med" len="med"/>
                      <a:tailEnd type="none" w="med" len="med"/>
                    </a:lnR>
                    <a:lnT w="9525" cap="flat" cmpd="sng" algn="ctr">
                      <a:solidFill>
                        <a:srgbClr val="DCE1EE"/>
                      </a:solidFill>
                      <a:prstDash val="solid"/>
                      <a:round/>
                      <a:headEnd type="none" w="med" len="med"/>
                      <a:tailEnd type="none" w="med" len="med"/>
                    </a:lnT>
                    <a:lnB w="9525" cap="flat" cmpd="sng" algn="ctr">
                      <a:solidFill>
                        <a:srgbClr val="DCE1EE"/>
                      </a:solidFill>
                      <a:prstDash val="solid"/>
                      <a:round/>
                      <a:headEnd type="none" w="med" len="med"/>
                      <a:tailEnd type="none" w="med" len="med"/>
                    </a:lnB>
                    <a:solidFill>
                      <a:srgbClr val="F4F6FB"/>
                    </a:solidFill>
                  </a:tcPr>
                </a:tc>
                <a:extLst>
                  <a:ext uri="{0D108BD9-81ED-4DB2-BD59-A6C34878D82A}">
                    <a16:rowId xmlns:a16="http://schemas.microsoft.com/office/drawing/2014/main" val="10006"/>
                  </a:ext>
                </a:extLst>
              </a:tr>
            </a:tbl>
          </a:graphicData>
        </a:graphic>
      </p:graphicFrame>
      <p:sp>
        <p:nvSpPr>
          <p:cNvPr id="4" name="Text 2"/>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Tax Audit — Section 44AB</a:t>
            </a:r>
            <a:endParaRPr lang="en-US" sz="900" dirty="0"/>
          </a:p>
        </p:txBody>
      </p:sp>
      <p:sp>
        <p:nvSpPr>
          <p:cNvPr id="6" name="Text 3"/>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4</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F1DE7-8702-EDBA-56C9-BF3886885C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8588B4-D596-B06E-30C3-EBF417903419}"/>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75C98AA3-A9B6-7F32-6B60-E9A32C62DEF2}"/>
              </a:ext>
            </a:extLst>
          </p:cNvPr>
          <p:cNvGraphicFramePr>
            <a:graphicFrameLocks noGrp="1"/>
          </p:cNvGraphicFramePr>
          <p:nvPr>
            <p:ph idx="1"/>
            <p:extLst>
              <p:ext uri="{D42A27DB-BD31-4B8C-83A1-F6EECF244321}">
                <p14:modId xmlns:p14="http://schemas.microsoft.com/office/powerpoint/2010/main" val="3592581576"/>
              </p:ext>
            </p:extLst>
          </p:nvPr>
        </p:nvGraphicFramePr>
        <p:xfrm>
          <a:off x="1069644" y="1965960"/>
          <a:ext cx="10052712" cy="4572000"/>
        </p:xfrm>
        <a:graphic>
          <a:graphicData uri="http://schemas.openxmlformats.org/drawingml/2006/table">
            <a:tbl>
              <a:tblPr firstRow="1" bandRow="1">
                <a:tableStyleId>{5C22544A-7EE6-4342-B048-85BDC9FD1C3A}</a:tableStyleId>
              </a:tblPr>
              <a:tblGrid>
                <a:gridCol w="703998">
                  <a:extLst>
                    <a:ext uri="{9D8B030D-6E8A-4147-A177-3AD203B41FA5}">
                      <a16:colId xmlns:a16="http://schemas.microsoft.com/office/drawing/2014/main" val="3327792171"/>
                    </a:ext>
                  </a:extLst>
                </a:gridCol>
                <a:gridCol w="750627">
                  <a:extLst>
                    <a:ext uri="{9D8B030D-6E8A-4147-A177-3AD203B41FA5}">
                      <a16:colId xmlns:a16="http://schemas.microsoft.com/office/drawing/2014/main" val="51296385"/>
                    </a:ext>
                  </a:extLst>
                </a:gridCol>
                <a:gridCol w="1092388">
                  <a:extLst>
                    <a:ext uri="{9D8B030D-6E8A-4147-A177-3AD203B41FA5}">
                      <a16:colId xmlns:a16="http://schemas.microsoft.com/office/drawing/2014/main" val="2161901626"/>
                    </a:ext>
                  </a:extLst>
                </a:gridCol>
                <a:gridCol w="7505699">
                  <a:extLst>
                    <a:ext uri="{9D8B030D-6E8A-4147-A177-3AD203B41FA5}">
                      <a16:colId xmlns:a16="http://schemas.microsoft.com/office/drawing/2014/main" val="810334628"/>
                    </a:ext>
                  </a:extLst>
                </a:gridCol>
              </a:tblGrid>
              <a:tr h="870758">
                <a:tc>
                  <a:txBody>
                    <a:bodyPr/>
                    <a:lstStyle/>
                    <a:p>
                      <a:r>
                        <a:rPr lang="en-US" sz="2400" dirty="0"/>
                        <a:t>Para</a:t>
                      </a:r>
                    </a:p>
                  </a:txBody>
                  <a:tcPr/>
                </a:tc>
                <a:tc>
                  <a:txBody>
                    <a:bodyPr/>
                    <a:lstStyle/>
                    <a:p>
                      <a:r>
                        <a:rPr lang="en-US" sz="2400" dirty="0"/>
                        <a:t>Page</a:t>
                      </a:r>
                    </a:p>
                  </a:txBody>
                  <a:tcPr/>
                </a:tc>
                <a:tc>
                  <a:txBody>
                    <a:bodyPr/>
                    <a:lstStyle/>
                    <a:p>
                      <a:r>
                        <a:rPr lang="en-US" sz="2400" dirty="0"/>
                        <a:t>Existing Content</a:t>
                      </a:r>
                    </a:p>
                  </a:txBody>
                  <a:tcPr/>
                </a:tc>
                <a:tc>
                  <a:txBody>
                    <a:bodyPr/>
                    <a:lstStyle/>
                    <a:p>
                      <a:r>
                        <a:rPr lang="en-US" sz="2400" dirty="0"/>
                        <a:t>Proposed Addition/Change in the Exposure Draft of the Guidance Note &amp; Rationale</a:t>
                      </a:r>
                    </a:p>
                    <a:p>
                      <a:endParaRPr lang="en-US" sz="2400" dirty="0"/>
                    </a:p>
                  </a:txBody>
                  <a:tcPr/>
                </a:tc>
                <a:extLst>
                  <a:ext uri="{0D108BD9-81ED-4DB2-BD59-A6C34878D82A}">
                    <a16:rowId xmlns:a16="http://schemas.microsoft.com/office/drawing/2014/main" val="3137377403"/>
                  </a:ext>
                </a:extLst>
              </a:tr>
              <a:tr h="1915669">
                <a:tc>
                  <a:txBody>
                    <a:bodyPr/>
                    <a:lstStyle/>
                    <a:p>
                      <a:r>
                        <a:rPr lang="en-US" sz="2400" dirty="0"/>
                        <a:t>5.13</a:t>
                      </a:r>
                    </a:p>
                  </a:txBody>
                  <a:tcPr/>
                </a:tc>
                <a:tc>
                  <a:txBody>
                    <a:bodyPr/>
                    <a:lstStyle/>
                    <a:p>
                      <a:r>
                        <a:rPr lang="en-US" sz="2400" dirty="0"/>
                        <a:t>19</a:t>
                      </a:r>
                    </a:p>
                  </a:txBody>
                  <a:tcPr/>
                </a:tc>
                <a:tc>
                  <a:txBody>
                    <a:bodyPr/>
                    <a:lstStyle/>
                    <a:p>
                      <a:endParaRPr lang="en-US" sz="2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clause (iv) - The aggregate amount of gross receipts arising from the sale of Virtual Digital Assets (VDAs) by a dealer engaged in the business of dealing in such assets.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clause (v) - The aggregate amount of gross receipts arising from the sale of carbon credits by a dealer engaged in the business of dealing in carbon credits.</a:t>
                      </a: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8296B962-6EAA-8367-F285-DD7D0DC3B0D3}"/>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780D8E6B-3369-4C5C-3986-01C7738DB89C}"/>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6D6F7A24-FFBC-B976-AFD0-F0406880FE5D}"/>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7617990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3673-362E-1320-B47B-5741CAB69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A5827-C088-E794-0070-1C5E6A85BA40}"/>
              </a:ext>
            </a:extLst>
          </p:cNvPr>
          <p:cNvSpPr>
            <a:spLocks noGrp="1"/>
          </p:cNvSpPr>
          <p:nvPr>
            <p:ph type="title"/>
          </p:nvPr>
        </p:nvSpPr>
        <p:spPr>
          <a:xfrm>
            <a:off x="606756" y="-235681"/>
            <a:ext cx="10515600" cy="902325"/>
          </a:xfrm>
        </p:spPr>
        <p:txBody>
          <a:bodyPr>
            <a:noAutofit/>
          </a:bodyPr>
          <a:lstStyle/>
          <a:p>
            <a:pPr algn="just"/>
            <a:r>
              <a:rPr lang="en-IN" sz="2800" b="1" dirty="0">
                <a:solidFill>
                  <a:schemeClr val="accent1"/>
                </a:solidFill>
                <a:latin typeface="+mn-lt"/>
              </a:rPr>
              <a:t>Revision of Guidance Note on Tax Audit under section 44AB of the Income-tax Act,1961  </a:t>
            </a:r>
            <a:endParaRPr lang="en-US" sz="2800" dirty="0"/>
          </a:p>
        </p:txBody>
      </p:sp>
      <p:graphicFrame>
        <p:nvGraphicFramePr>
          <p:cNvPr id="4" name="Content Placeholder 3">
            <a:extLst>
              <a:ext uri="{FF2B5EF4-FFF2-40B4-BE49-F238E27FC236}">
                <a16:creationId xmlns:a16="http://schemas.microsoft.com/office/drawing/2014/main" id="{E497BAC5-6A77-3D7B-5731-0AE825B0070D}"/>
              </a:ext>
            </a:extLst>
          </p:cNvPr>
          <p:cNvGraphicFramePr>
            <a:graphicFrameLocks noGrp="1"/>
          </p:cNvGraphicFramePr>
          <p:nvPr>
            <p:ph idx="1"/>
            <p:extLst>
              <p:ext uri="{D42A27DB-BD31-4B8C-83A1-F6EECF244321}">
                <p14:modId xmlns:p14="http://schemas.microsoft.com/office/powerpoint/2010/main" val="148876517"/>
              </p:ext>
            </p:extLst>
          </p:nvPr>
        </p:nvGraphicFramePr>
        <p:xfrm>
          <a:off x="838200" y="1457324"/>
          <a:ext cx="10052712" cy="4962932"/>
        </p:xfrm>
        <a:graphic>
          <a:graphicData uri="http://schemas.openxmlformats.org/drawingml/2006/table">
            <a:tbl>
              <a:tblPr firstRow="1" bandRow="1">
                <a:tableStyleId>{5C22544A-7EE6-4342-B048-85BDC9FD1C3A}</a:tableStyleId>
              </a:tblPr>
              <a:tblGrid>
                <a:gridCol w="703998">
                  <a:extLst>
                    <a:ext uri="{9D8B030D-6E8A-4147-A177-3AD203B41FA5}">
                      <a16:colId xmlns:a16="http://schemas.microsoft.com/office/drawing/2014/main" val="3327792171"/>
                    </a:ext>
                  </a:extLst>
                </a:gridCol>
                <a:gridCol w="750627">
                  <a:extLst>
                    <a:ext uri="{9D8B030D-6E8A-4147-A177-3AD203B41FA5}">
                      <a16:colId xmlns:a16="http://schemas.microsoft.com/office/drawing/2014/main" val="51296385"/>
                    </a:ext>
                  </a:extLst>
                </a:gridCol>
                <a:gridCol w="1092388">
                  <a:extLst>
                    <a:ext uri="{9D8B030D-6E8A-4147-A177-3AD203B41FA5}">
                      <a16:colId xmlns:a16="http://schemas.microsoft.com/office/drawing/2014/main" val="2161901626"/>
                    </a:ext>
                  </a:extLst>
                </a:gridCol>
                <a:gridCol w="7505699">
                  <a:extLst>
                    <a:ext uri="{9D8B030D-6E8A-4147-A177-3AD203B41FA5}">
                      <a16:colId xmlns:a16="http://schemas.microsoft.com/office/drawing/2014/main" val="810334628"/>
                    </a:ext>
                  </a:extLst>
                </a:gridCol>
              </a:tblGrid>
              <a:tr h="1127939">
                <a:tc>
                  <a:txBody>
                    <a:bodyPr/>
                    <a:lstStyle/>
                    <a:p>
                      <a:r>
                        <a:rPr lang="en-US" dirty="0"/>
                        <a:t>Para</a:t>
                      </a:r>
                    </a:p>
                  </a:txBody>
                  <a:tcPr/>
                </a:tc>
                <a:tc>
                  <a:txBody>
                    <a:bodyPr/>
                    <a:lstStyle/>
                    <a:p>
                      <a:r>
                        <a:rPr lang="en-US" dirty="0"/>
                        <a:t>Page</a:t>
                      </a:r>
                    </a:p>
                  </a:txBody>
                  <a:tcPr/>
                </a:tc>
                <a:tc>
                  <a:txBody>
                    <a:bodyPr/>
                    <a:lstStyle/>
                    <a:p>
                      <a:r>
                        <a:rPr lang="en-US" dirty="0"/>
                        <a:t>Existing Content</a:t>
                      </a:r>
                    </a:p>
                  </a:txBody>
                  <a:tcPr/>
                </a:tc>
                <a:tc>
                  <a:txBody>
                    <a:bodyPr/>
                    <a:lstStyle/>
                    <a:p>
                      <a:r>
                        <a:rPr lang="en-US" dirty="0"/>
                        <a:t>Proposed Addition/Change in the Exposure Draft of the Guidance Note &amp; Rationale</a:t>
                      </a:r>
                    </a:p>
                    <a:p>
                      <a:endParaRPr lang="en-US" dirty="0"/>
                    </a:p>
                  </a:txBody>
                  <a:tcPr/>
                </a:tc>
                <a:extLst>
                  <a:ext uri="{0D108BD9-81ED-4DB2-BD59-A6C34878D82A}">
                    <a16:rowId xmlns:a16="http://schemas.microsoft.com/office/drawing/2014/main" val="3137377403"/>
                  </a:ext>
                </a:extLst>
              </a:tr>
              <a:tr h="3834993">
                <a:tc>
                  <a:txBody>
                    <a:bodyPr/>
                    <a:lstStyle/>
                    <a:p>
                      <a:r>
                        <a:rPr lang="en-US" dirty="0"/>
                        <a:t>5.14</a:t>
                      </a:r>
                    </a:p>
                  </a:txBody>
                  <a:tcPr/>
                </a:tc>
                <a:tc>
                  <a:txBody>
                    <a:bodyPr/>
                    <a:lstStyle/>
                    <a:p>
                      <a:r>
                        <a:rPr lang="en-US" dirty="0"/>
                        <a:t>19</a:t>
                      </a:r>
                    </a:p>
                  </a:txBody>
                  <a:tcPr/>
                </a:tc>
                <a:tc>
                  <a:txBody>
                    <a:bodyPr/>
                    <a:lstStyle/>
                    <a:p>
                      <a:endParaRPr lang="en-US"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in the beginning para – 5.14 In case of any item not specifically covered in the list of 'gross receipts in business', the auditor may consider the following-</a:t>
                      </a:r>
                    </a:p>
                    <a:p>
                      <a:pPr marL="342900" marR="0" lvl="0" indent="-342900" algn="just" defTabSz="914400" rtl="0" eaLnBrk="1" fontAlgn="auto" latinLnBrk="0" hangingPunct="1">
                        <a:lnSpc>
                          <a:spcPct val="100000"/>
                        </a:lnSpc>
                        <a:spcBef>
                          <a:spcPts val="0"/>
                        </a:spcBef>
                        <a:spcAft>
                          <a:spcPts val="0"/>
                        </a:spcAft>
                        <a:buClrTx/>
                        <a:buSzTx/>
                        <a:buFontTx/>
                        <a:buAutoNum type="alphaLcParenBoth"/>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Nature and substance of the underlying transaction.</a:t>
                      </a:r>
                    </a:p>
                    <a:p>
                      <a:pPr marL="342900" marR="0" lvl="0" indent="-342900" algn="just" defTabSz="914400" rtl="0" eaLnBrk="1" fontAlgn="auto" latinLnBrk="0" hangingPunct="1">
                        <a:lnSpc>
                          <a:spcPct val="100000"/>
                        </a:lnSpc>
                        <a:spcBef>
                          <a:spcPts val="0"/>
                        </a:spcBef>
                        <a:spcAft>
                          <a:spcPts val="0"/>
                        </a:spcAft>
                        <a:buClrTx/>
                        <a:buSzTx/>
                        <a:buFontTx/>
                        <a:buAutoNum type="alphaLcParenBoth"/>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whether the origin of receipt is from ordinary business or professional operation</a:t>
                      </a:r>
                    </a:p>
                    <a:p>
                      <a:pPr marL="342900" marR="0" lvl="0" indent="-342900" algn="just" defTabSz="914400" rtl="0" eaLnBrk="1" fontAlgn="auto" latinLnBrk="0" hangingPunct="1">
                        <a:lnSpc>
                          <a:spcPct val="100000"/>
                        </a:lnSpc>
                        <a:spcBef>
                          <a:spcPts val="0"/>
                        </a:spcBef>
                        <a:spcAft>
                          <a:spcPts val="0"/>
                        </a:spcAft>
                        <a:buClrTx/>
                        <a:buSzTx/>
                        <a:buFontTx/>
                        <a:buAutoNum type="alphaLcParenBoth"/>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whether the receipts represent actual or deemed consideration.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Below is the illustrative list of items that would not form part of 'gross receipts in business'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513F76B0-1243-4F63-87F9-69597C6CFD2A}"/>
              </a:ext>
            </a:extLst>
          </p:cNvPr>
          <p:cNvPicPr>
            <a:picLocks noChangeAspect="1" noChangeArrowheads="1"/>
          </p:cNvPicPr>
          <p:nvPr/>
        </p:nvPicPr>
        <p:blipFill>
          <a:blip r:embed="rId2" cstate="print"/>
          <a:srcRect/>
          <a:stretch>
            <a:fillRect/>
          </a:stretch>
        </p:blipFill>
        <p:spPr bwMode="auto">
          <a:xfrm>
            <a:off x="11165449" y="-380828"/>
            <a:ext cx="795107" cy="902324"/>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66F5D3E9-E1CB-6DBD-B62F-43BEA9D7AE27}"/>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09A7EFF7-0C80-2F96-FA19-6054E2327CE2}"/>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8671571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AAA80-A6B5-BE8D-C024-2F520DAE0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45E480-9FFD-7CBD-008A-B34B54089152}"/>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891C5CB5-687B-8DF1-2553-380007974400}"/>
              </a:ext>
            </a:extLst>
          </p:cNvPr>
          <p:cNvGraphicFramePr>
            <a:graphicFrameLocks noGrp="1"/>
          </p:cNvGraphicFramePr>
          <p:nvPr>
            <p:ph idx="1"/>
          </p:nvPr>
        </p:nvGraphicFramePr>
        <p:xfrm>
          <a:off x="1069644" y="1405720"/>
          <a:ext cx="10052712" cy="4599296"/>
        </p:xfrm>
        <a:graphic>
          <a:graphicData uri="http://schemas.openxmlformats.org/drawingml/2006/table">
            <a:tbl>
              <a:tblPr firstRow="1" bandRow="1">
                <a:tableStyleId>{5C22544A-7EE6-4342-B048-85BDC9FD1C3A}</a:tableStyleId>
              </a:tblPr>
              <a:tblGrid>
                <a:gridCol w="703998">
                  <a:extLst>
                    <a:ext uri="{9D8B030D-6E8A-4147-A177-3AD203B41FA5}">
                      <a16:colId xmlns:a16="http://schemas.microsoft.com/office/drawing/2014/main" val="3327792171"/>
                    </a:ext>
                  </a:extLst>
                </a:gridCol>
                <a:gridCol w="750627">
                  <a:extLst>
                    <a:ext uri="{9D8B030D-6E8A-4147-A177-3AD203B41FA5}">
                      <a16:colId xmlns:a16="http://schemas.microsoft.com/office/drawing/2014/main" val="51296385"/>
                    </a:ext>
                  </a:extLst>
                </a:gridCol>
                <a:gridCol w="1092388">
                  <a:extLst>
                    <a:ext uri="{9D8B030D-6E8A-4147-A177-3AD203B41FA5}">
                      <a16:colId xmlns:a16="http://schemas.microsoft.com/office/drawing/2014/main" val="2161901626"/>
                    </a:ext>
                  </a:extLst>
                </a:gridCol>
                <a:gridCol w="7505699">
                  <a:extLst>
                    <a:ext uri="{9D8B030D-6E8A-4147-A177-3AD203B41FA5}">
                      <a16:colId xmlns:a16="http://schemas.microsoft.com/office/drawing/2014/main" val="810334628"/>
                    </a:ext>
                  </a:extLst>
                </a:gridCol>
              </a:tblGrid>
              <a:tr h="919859">
                <a:tc>
                  <a:txBody>
                    <a:bodyPr/>
                    <a:lstStyle/>
                    <a:p>
                      <a:r>
                        <a:rPr lang="en-US" dirty="0"/>
                        <a:t>Para</a:t>
                      </a:r>
                    </a:p>
                  </a:txBody>
                  <a:tcPr/>
                </a:tc>
                <a:tc>
                  <a:txBody>
                    <a:bodyPr/>
                    <a:lstStyle/>
                    <a:p>
                      <a:r>
                        <a:rPr lang="en-US" dirty="0"/>
                        <a:t>Page</a:t>
                      </a:r>
                    </a:p>
                  </a:txBody>
                  <a:tcPr/>
                </a:tc>
                <a:tc>
                  <a:txBody>
                    <a:bodyPr/>
                    <a:lstStyle/>
                    <a:p>
                      <a:r>
                        <a:rPr lang="en-US" dirty="0"/>
                        <a:t>Existing Content</a:t>
                      </a:r>
                    </a:p>
                  </a:txBody>
                  <a:tcPr/>
                </a:tc>
                <a:tc>
                  <a:txBody>
                    <a:bodyPr/>
                    <a:lstStyle/>
                    <a:p>
                      <a:r>
                        <a:rPr lang="en-US" dirty="0"/>
                        <a:t>Proposed Addition/Change in the Exposure Draft of the Guidance Note &amp; Rationale</a:t>
                      </a:r>
                    </a:p>
                    <a:p>
                      <a:endParaRPr lang="en-US" dirty="0"/>
                    </a:p>
                  </a:txBody>
                  <a:tcPr/>
                </a:tc>
                <a:extLst>
                  <a:ext uri="{0D108BD9-81ED-4DB2-BD59-A6C34878D82A}">
                    <a16:rowId xmlns:a16="http://schemas.microsoft.com/office/drawing/2014/main" val="3137377403"/>
                  </a:ext>
                </a:extLst>
              </a:tr>
              <a:tr h="3679437">
                <a:tc>
                  <a:txBody>
                    <a:bodyPr/>
                    <a:lstStyle/>
                    <a:p>
                      <a:r>
                        <a:rPr lang="en-US" dirty="0"/>
                        <a:t>5.14</a:t>
                      </a:r>
                    </a:p>
                  </a:txBody>
                  <a:tcPr/>
                </a:tc>
                <a:tc>
                  <a:txBody>
                    <a:bodyPr/>
                    <a:lstStyle/>
                    <a:p>
                      <a:r>
                        <a:rPr lang="en-US" dirty="0"/>
                        <a:t>20</a:t>
                      </a:r>
                    </a:p>
                  </a:txBody>
                  <a:tcPr/>
                </a:tc>
                <a:tc>
                  <a:txBody>
                    <a:bodyPr/>
                    <a:lstStyle/>
                    <a:p>
                      <a:endParaRPr lang="en-US"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clause –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(xiii) Bad Debts recovery – The corresponding sales was considered as turnover earlier, therefore if the recovery of this is shown as turnover, it will lead to duplication.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(xiv) Section  41 – Remission of Liability -Amounts which are not payable written off can not be treated as sales / turnover.</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(xv) Capital Receipt (whether or not credited to statement of P&amp;L) – cannot be treated as sales / turnover because it does not arise from regular business activity.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3E20CDDE-1A7A-8A2B-9AB4-D4F8C7B6847D}"/>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74D2CAA2-4205-5975-51E2-CCBA9CAFC86C}"/>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00450442-F6FA-C7AF-0F3C-FEEF2DDD5835}"/>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4162970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EF622-0809-5037-D7FC-C9771F5F39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533F7E-E291-0676-7DFB-28CBA3F1850E}"/>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27E4F1F2-DBFB-8F30-9385-A19682C625C8}"/>
              </a:ext>
            </a:extLst>
          </p:cNvPr>
          <p:cNvGraphicFramePr>
            <a:graphicFrameLocks noGrp="1"/>
          </p:cNvGraphicFramePr>
          <p:nvPr>
            <p:ph idx="1"/>
          </p:nvPr>
        </p:nvGraphicFramePr>
        <p:xfrm>
          <a:off x="1069644" y="1774209"/>
          <a:ext cx="10052712" cy="3502015"/>
        </p:xfrm>
        <a:graphic>
          <a:graphicData uri="http://schemas.openxmlformats.org/drawingml/2006/table">
            <a:tbl>
              <a:tblPr firstRow="1" bandRow="1">
                <a:tableStyleId>{5C22544A-7EE6-4342-B048-85BDC9FD1C3A}</a:tableStyleId>
              </a:tblPr>
              <a:tblGrid>
                <a:gridCol w="703998">
                  <a:extLst>
                    <a:ext uri="{9D8B030D-6E8A-4147-A177-3AD203B41FA5}">
                      <a16:colId xmlns:a16="http://schemas.microsoft.com/office/drawing/2014/main" val="3327792171"/>
                    </a:ext>
                  </a:extLst>
                </a:gridCol>
                <a:gridCol w="750627">
                  <a:extLst>
                    <a:ext uri="{9D8B030D-6E8A-4147-A177-3AD203B41FA5}">
                      <a16:colId xmlns:a16="http://schemas.microsoft.com/office/drawing/2014/main" val="51296385"/>
                    </a:ext>
                  </a:extLst>
                </a:gridCol>
                <a:gridCol w="3398859">
                  <a:extLst>
                    <a:ext uri="{9D8B030D-6E8A-4147-A177-3AD203B41FA5}">
                      <a16:colId xmlns:a16="http://schemas.microsoft.com/office/drawing/2014/main" val="2161901626"/>
                    </a:ext>
                  </a:extLst>
                </a:gridCol>
                <a:gridCol w="5199228">
                  <a:extLst>
                    <a:ext uri="{9D8B030D-6E8A-4147-A177-3AD203B41FA5}">
                      <a16:colId xmlns:a16="http://schemas.microsoft.com/office/drawing/2014/main" val="810334628"/>
                    </a:ext>
                  </a:extLst>
                </a:gridCol>
              </a:tblGrid>
              <a:tr h="646904">
                <a:tc>
                  <a:txBody>
                    <a:bodyPr/>
                    <a:lstStyle/>
                    <a:p>
                      <a:pPr algn="just"/>
                      <a:r>
                        <a:rPr lang="en-US" dirty="0"/>
                        <a:t>Para</a:t>
                      </a:r>
                    </a:p>
                  </a:txBody>
                  <a:tcPr/>
                </a:tc>
                <a:tc>
                  <a:txBody>
                    <a:bodyPr/>
                    <a:lstStyle/>
                    <a:p>
                      <a:pPr algn="just"/>
                      <a:r>
                        <a:rPr lang="en-US" dirty="0"/>
                        <a:t>Page</a:t>
                      </a:r>
                    </a:p>
                  </a:txBody>
                  <a:tcPr/>
                </a:tc>
                <a:tc>
                  <a:txBody>
                    <a:bodyPr/>
                    <a:lstStyle/>
                    <a:p>
                      <a:pPr algn="just"/>
                      <a:r>
                        <a:rPr lang="en-US" dirty="0"/>
                        <a:t>Existing Content</a:t>
                      </a:r>
                    </a:p>
                  </a:txBody>
                  <a:tcPr/>
                </a:tc>
                <a:tc>
                  <a:txBody>
                    <a:bodyPr/>
                    <a:lstStyle/>
                    <a:p>
                      <a:pPr algn="just"/>
                      <a:r>
                        <a:rPr lang="en-US" dirty="0"/>
                        <a:t>Proposed Addition/Change in the Exposure Draft of the Guidance Note &amp; Rationale</a:t>
                      </a:r>
                    </a:p>
                    <a:p>
                      <a:pPr algn="just"/>
                      <a:endParaRPr lang="en-US" dirty="0"/>
                    </a:p>
                  </a:txBody>
                  <a:tcPr/>
                </a:tc>
                <a:extLst>
                  <a:ext uri="{0D108BD9-81ED-4DB2-BD59-A6C34878D82A}">
                    <a16:rowId xmlns:a16="http://schemas.microsoft.com/office/drawing/2014/main" val="3137377403"/>
                  </a:ext>
                </a:extLst>
              </a:tr>
              <a:tr h="2587615">
                <a:tc>
                  <a:txBody>
                    <a:bodyPr/>
                    <a:lstStyle/>
                    <a:p>
                      <a:pPr algn="just"/>
                      <a:r>
                        <a:rPr lang="en-US" dirty="0"/>
                        <a:t>6.2</a:t>
                      </a:r>
                    </a:p>
                  </a:txBody>
                  <a:tcPr/>
                </a:tc>
                <a:tc>
                  <a:txBody>
                    <a:bodyPr/>
                    <a:lstStyle/>
                    <a:p>
                      <a:pPr algn="just"/>
                      <a:r>
                        <a:rPr lang="en-US" dirty="0"/>
                        <a:t>22</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dirty="0">
                          <a:latin typeface="Tahoma" panose="020B0604030504040204" pitchFamily="34" charset="0"/>
                          <a:ea typeface="Tahoma" panose="020B0604030504040204" pitchFamily="34" charset="0"/>
                          <a:cs typeface="Tahoma" panose="020B0604030504040204" pitchFamily="34" charset="0"/>
                        </a:rPr>
                        <a:t>A trust/association/institution carrying on business may enjoy exemptions as the case may be under sections 10(21) or 10(23A) or 10(23B) or section 10(23BB) or section 10(23C) or section 11.</a:t>
                      </a:r>
                    </a:p>
                    <a:p>
                      <a:pPr algn="just"/>
                      <a:endParaRPr lang="en-US"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Added in Para 6.2- Where income is exempt under section 10 or section 11, the exemption does not extend to maintaining books of account under section 44AA or getting accounts audited under section 44AB. Stakeholders may take a note of this view.</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1C114B23-6230-BC9B-0606-20991E91ED09}"/>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AAC659BF-680D-4DE6-DAA5-F25BCD5409A0}"/>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596040EC-DD1A-F381-9DD2-9B4E7DDF9FCA}"/>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6161149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B8A80-583C-A8B4-9699-184F4C171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C0DAB-9835-F2F9-BF73-9132BC3D2C7C}"/>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BEF63F58-5494-6872-ECC7-45FEE5F0BC00}"/>
              </a:ext>
            </a:extLst>
          </p:cNvPr>
          <p:cNvGraphicFramePr>
            <a:graphicFrameLocks noGrp="1"/>
          </p:cNvGraphicFramePr>
          <p:nvPr>
            <p:ph idx="1"/>
            <p:extLst>
              <p:ext uri="{D42A27DB-BD31-4B8C-83A1-F6EECF244321}">
                <p14:modId xmlns:p14="http://schemas.microsoft.com/office/powerpoint/2010/main" val="3808488362"/>
              </p:ext>
            </p:extLst>
          </p:nvPr>
        </p:nvGraphicFramePr>
        <p:xfrm>
          <a:off x="1069644" y="1405721"/>
          <a:ext cx="10052712" cy="5455920"/>
        </p:xfrm>
        <a:graphic>
          <a:graphicData uri="http://schemas.openxmlformats.org/drawingml/2006/table">
            <a:tbl>
              <a:tblPr firstRow="1" bandRow="1">
                <a:tableStyleId>{5C22544A-7EE6-4342-B048-85BDC9FD1C3A}</a:tableStyleId>
              </a:tblPr>
              <a:tblGrid>
                <a:gridCol w="703998">
                  <a:extLst>
                    <a:ext uri="{9D8B030D-6E8A-4147-A177-3AD203B41FA5}">
                      <a16:colId xmlns:a16="http://schemas.microsoft.com/office/drawing/2014/main" val="3327792171"/>
                    </a:ext>
                  </a:extLst>
                </a:gridCol>
                <a:gridCol w="750627">
                  <a:extLst>
                    <a:ext uri="{9D8B030D-6E8A-4147-A177-3AD203B41FA5}">
                      <a16:colId xmlns:a16="http://schemas.microsoft.com/office/drawing/2014/main" val="51296385"/>
                    </a:ext>
                  </a:extLst>
                </a:gridCol>
                <a:gridCol w="1107931">
                  <a:extLst>
                    <a:ext uri="{9D8B030D-6E8A-4147-A177-3AD203B41FA5}">
                      <a16:colId xmlns:a16="http://schemas.microsoft.com/office/drawing/2014/main" val="2161901626"/>
                    </a:ext>
                  </a:extLst>
                </a:gridCol>
                <a:gridCol w="7490156">
                  <a:extLst>
                    <a:ext uri="{9D8B030D-6E8A-4147-A177-3AD203B41FA5}">
                      <a16:colId xmlns:a16="http://schemas.microsoft.com/office/drawing/2014/main" val="810334628"/>
                    </a:ext>
                  </a:extLst>
                </a:gridCol>
              </a:tblGrid>
              <a:tr h="836982">
                <a:tc>
                  <a:txBody>
                    <a:bodyPr/>
                    <a:lstStyle/>
                    <a:p>
                      <a:pPr algn="just"/>
                      <a:r>
                        <a:rPr lang="en-US" dirty="0"/>
                        <a:t>Para</a:t>
                      </a:r>
                    </a:p>
                  </a:txBody>
                  <a:tcPr/>
                </a:tc>
                <a:tc>
                  <a:txBody>
                    <a:bodyPr/>
                    <a:lstStyle/>
                    <a:p>
                      <a:pPr algn="just"/>
                      <a:r>
                        <a:rPr lang="en-US" dirty="0"/>
                        <a:t>Page</a:t>
                      </a:r>
                    </a:p>
                  </a:txBody>
                  <a:tcPr/>
                </a:tc>
                <a:tc>
                  <a:txBody>
                    <a:bodyPr/>
                    <a:lstStyle/>
                    <a:p>
                      <a:pPr algn="just"/>
                      <a:r>
                        <a:rPr lang="en-US" dirty="0"/>
                        <a:t>Existing Content</a:t>
                      </a:r>
                    </a:p>
                  </a:txBody>
                  <a:tcPr/>
                </a:tc>
                <a:tc>
                  <a:txBody>
                    <a:bodyPr/>
                    <a:lstStyle/>
                    <a:p>
                      <a:pPr algn="just"/>
                      <a:r>
                        <a:rPr lang="en-US" dirty="0"/>
                        <a:t>Proposed Addition/Change in the Exposure Draft of the Guidance Note &amp; Rationale</a:t>
                      </a:r>
                    </a:p>
                    <a:p>
                      <a:pPr algn="just"/>
                      <a:endParaRPr lang="en-US" dirty="0"/>
                    </a:p>
                  </a:txBody>
                  <a:tcPr/>
                </a:tc>
                <a:extLst>
                  <a:ext uri="{0D108BD9-81ED-4DB2-BD59-A6C34878D82A}">
                    <a16:rowId xmlns:a16="http://schemas.microsoft.com/office/drawing/2014/main" val="3137377403"/>
                  </a:ext>
                </a:extLst>
              </a:tr>
              <a:tr h="2092455">
                <a:tc>
                  <a:txBody>
                    <a:bodyPr/>
                    <a:lstStyle/>
                    <a:p>
                      <a:pPr algn="just"/>
                      <a:r>
                        <a:rPr lang="en-US" dirty="0"/>
                        <a:t>9.8, 9.17, 9.18 &amp; 9.19</a:t>
                      </a:r>
                    </a:p>
                  </a:txBody>
                  <a:tcPr/>
                </a:tc>
                <a:tc>
                  <a:txBody>
                    <a:bodyPr/>
                    <a:lstStyle/>
                    <a:p>
                      <a:pPr algn="just"/>
                      <a:r>
                        <a:rPr lang="en-US" dirty="0"/>
                        <a:t>30</a:t>
                      </a:r>
                    </a:p>
                  </a:txBody>
                  <a:tcPr/>
                </a:tc>
                <a:tc>
                  <a:txBody>
                    <a:bodyPr/>
                    <a:lstStyle/>
                    <a:p>
                      <a:pPr algn="just"/>
                      <a:endParaRPr lang="en-US"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0" i="1" kern="1200" dirty="0">
                          <a:solidFill>
                            <a:schemeClr val="dk1"/>
                          </a:solidFill>
                          <a:latin typeface="Tahoma" panose="020B0604030504040204" pitchFamily="34" charset="0"/>
                          <a:ea typeface="Tahoma" panose="020B0604030504040204" pitchFamily="34" charset="0"/>
                          <a:cs typeface="Tahoma" panose="020B0604030504040204" pitchFamily="34" charset="0"/>
                        </a:rPr>
                        <a:t>Appendix VII presently contains the Council Guidelines No. 1-CA(7)/02/2008 dated 8 August 2008 (referred to in Paras 9.8, 9.17,9.18,  9.19 and 9.29 and 9.31 of the Guidance Note). Since these Guidelines have been superseded, Appendix VII and relevant Para updated by replacing the existing extract with the relevant provisions of the Guidelines on Ethical Issues, 2026 (applicable with effect from 1 April 2026), specifically Pages 159 to 166.Refer Appendix VII</a:t>
                      </a:r>
                    </a:p>
                  </a:txBody>
                  <a:tcPr/>
                </a:tc>
                <a:extLst>
                  <a:ext uri="{0D108BD9-81ED-4DB2-BD59-A6C34878D82A}">
                    <a16:rowId xmlns:a16="http://schemas.microsoft.com/office/drawing/2014/main" val="1564982526"/>
                  </a:ext>
                </a:extLst>
              </a:tr>
              <a:tr h="1274072">
                <a:tc>
                  <a:txBody>
                    <a:bodyPr/>
                    <a:lstStyle/>
                    <a:p>
                      <a:pPr algn="just"/>
                      <a:r>
                        <a:rPr lang="en-US" dirty="0"/>
                        <a:t>9.29 &amp; 9.31</a:t>
                      </a:r>
                    </a:p>
                  </a:txBody>
                  <a:tcPr/>
                </a:tc>
                <a:tc>
                  <a:txBody>
                    <a:bodyPr/>
                    <a:lstStyle/>
                    <a:p>
                      <a:pPr algn="just"/>
                      <a:r>
                        <a:rPr lang="en-US" dirty="0"/>
                        <a:t>37</a:t>
                      </a:r>
                    </a:p>
                  </a:txBody>
                  <a:tcPr/>
                </a:tc>
                <a:tc>
                  <a:txBody>
                    <a:bodyPr/>
                    <a:lstStyle/>
                    <a:p>
                      <a:pPr algn="just"/>
                      <a:endParaRPr lang="en-US"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0" i="1" kern="1200" dirty="0">
                          <a:solidFill>
                            <a:schemeClr val="dk1"/>
                          </a:solidFill>
                          <a:latin typeface="Tahoma" panose="020B0604030504040204" pitchFamily="34" charset="0"/>
                          <a:ea typeface="Tahoma" panose="020B0604030504040204" pitchFamily="34" charset="0"/>
                          <a:cs typeface="Tahoma" panose="020B0604030504040204" pitchFamily="34" charset="0"/>
                        </a:rPr>
                        <a:t>The Chartered Accountants (Limit On Number Of Tax Audits) Guidelines, 2025 notified vide Notification F. No.1-CA/(7)/234/2025 dated 25.7.2025 reference has been provided </a:t>
                      </a:r>
                    </a:p>
                  </a:txBody>
                  <a:tcPr/>
                </a:tc>
                <a:extLst>
                  <a:ext uri="{0D108BD9-81ED-4DB2-BD59-A6C34878D82A}">
                    <a16:rowId xmlns:a16="http://schemas.microsoft.com/office/drawing/2014/main" val="3377184112"/>
                  </a:ext>
                </a:extLst>
              </a:tr>
            </a:tbl>
          </a:graphicData>
        </a:graphic>
      </p:graphicFrame>
      <p:pic>
        <p:nvPicPr>
          <p:cNvPr id="5" name="Picture 4" descr="ICAI-Logo">
            <a:extLst>
              <a:ext uri="{FF2B5EF4-FFF2-40B4-BE49-F238E27FC236}">
                <a16:creationId xmlns:a16="http://schemas.microsoft.com/office/drawing/2014/main" id="{E57CDC57-8E6F-E4B5-DEC7-8AA57DE591C1}"/>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FF65A035-0545-A468-F0C8-6E97D391E37E}"/>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2B15E5EC-72A2-30B9-82F0-30767FEC7BCE}"/>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4814454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D1456-9A4A-6799-1DF6-A5D04A47B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C3C85-CE2D-00A6-F1BE-BE4DF17C6366}"/>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4D982997-9777-86E7-2AFD-A1A81EC8B103}"/>
              </a:ext>
            </a:extLst>
          </p:cNvPr>
          <p:cNvGraphicFramePr>
            <a:graphicFrameLocks noGrp="1"/>
          </p:cNvGraphicFramePr>
          <p:nvPr>
            <p:ph idx="1"/>
            <p:extLst>
              <p:ext uri="{D42A27DB-BD31-4B8C-83A1-F6EECF244321}">
                <p14:modId xmlns:p14="http://schemas.microsoft.com/office/powerpoint/2010/main" val="475781723"/>
              </p:ext>
            </p:extLst>
          </p:nvPr>
        </p:nvGraphicFramePr>
        <p:xfrm>
          <a:off x="1069644" y="1405721"/>
          <a:ext cx="10052712" cy="5547360"/>
        </p:xfrm>
        <a:graphic>
          <a:graphicData uri="http://schemas.openxmlformats.org/drawingml/2006/table">
            <a:tbl>
              <a:tblPr firstRow="1" bandRow="1">
                <a:tableStyleId>{5C22544A-7EE6-4342-B048-85BDC9FD1C3A}</a:tableStyleId>
              </a:tblPr>
              <a:tblGrid>
                <a:gridCol w="703998">
                  <a:extLst>
                    <a:ext uri="{9D8B030D-6E8A-4147-A177-3AD203B41FA5}">
                      <a16:colId xmlns:a16="http://schemas.microsoft.com/office/drawing/2014/main" val="3327792171"/>
                    </a:ext>
                  </a:extLst>
                </a:gridCol>
                <a:gridCol w="750627">
                  <a:extLst>
                    <a:ext uri="{9D8B030D-6E8A-4147-A177-3AD203B41FA5}">
                      <a16:colId xmlns:a16="http://schemas.microsoft.com/office/drawing/2014/main" val="51296385"/>
                    </a:ext>
                  </a:extLst>
                </a:gridCol>
                <a:gridCol w="2962131">
                  <a:extLst>
                    <a:ext uri="{9D8B030D-6E8A-4147-A177-3AD203B41FA5}">
                      <a16:colId xmlns:a16="http://schemas.microsoft.com/office/drawing/2014/main" val="2161901626"/>
                    </a:ext>
                  </a:extLst>
                </a:gridCol>
                <a:gridCol w="5635956">
                  <a:extLst>
                    <a:ext uri="{9D8B030D-6E8A-4147-A177-3AD203B41FA5}">
                      <a16:colId xmlns:a16="http://schemas.microsoft.com/office/drawing/2014/main" val="810334628"/>
                    </a:ext>
                  </a:extLst>
                </a:gridCol>
              </a:tblGrid>
              <a:tr h="836982">
                <a:tc>
                  <a:txBody>
                    <a:bodyPr/>
                    <a:lstStyle/>
                    <a:p>
                      <a:pPr algn="just"/>
                      <a:r>
                        <a:rPr lang="en-US" sz="2200" dirty="0"/>
                        <a:t>Para</a:t>
                      </a:r>
                    </a:p>
                  </a:txBody>
                  <a:tcPr/>
                </a:tc>
                <a:tc>
                  <a:txBody>
                    <a:bodyPr/>
                    <a:lstStyle/>
                    <a:p>
                      <a:pPr algn="just"/>
                      <a:r>
                        <a:rPr lang="en-US" sz="2200" dirty="0"/>
                        <a:t>Page</a:t>
                      </a:r>
                    </a:p>
                  </a:txBody>
                  <a:tcPr/>
                </a:tc>
                <a:tc>
                  <a:txBody>
                    <a:bodyPr/>
                    <a:lstStyle/>
                    <a:p>
                      <a:pPr algn="just"/>
                      <a:r>
                        <a:rPr lang="en-US" sz="2200" dirty="0"/>
                        <a:t>Existing Content</a:t>
                      </a:r>
                    </a:p>
                  </a:txBody>
                  <a:tcPr/>
                </a:tc>
                <a:tc>
                  <a:txBody>
                    <a:bodyPr/>
                    <a:lstStyle/>
                    <a:p>
                      <a:pPr algn="just"/>
                      <a:r>
                        <a:rPr lang="en-US" sz="2200" dirty="0"/>
                        <a:t>Proposed Addition/Change in the Exposure Draft of the Guidance Note &amp; Rationale</a:t>
                      </a:r>
                    </a:p>
                    <a:p>
                      <a:pPr algn="just"/>
                      <a:endParaRPr lang="en-US" sz="2200" dirty="0"/>
                    </a:p>
                  </a:txBody>
                  <a:tcPr/>
                </a:tc>
                <a:extLst>
                  <a:ext uri="{0D108BD9-81ED-4DB2-BD59-A6C34878D82A}">
                    <a16:rowId xmlns:a16="http://schemas.microsoft.com/office/drawing/2014/main" val="3137377403"/>
                  </a:ext>
                </a:extLst>
              </a:tr>
              <a:tr h="2092455">
                <a:tc>
                  <a:txBody>
                    <a:bodyPr/>
                    <a:lstStyle/>
                    <a:p>
                      <a:pPr algn="just"/>
                      <a:r>
                        <a:rPr lang="en-US" sz="2200" dirty="0"/>
                        <a:t>9.36</a:t>
                      </a:r>
                    </a:p>
                  </a:txBody>
                  <a:tcPr/>
                </a:tc>
                <a:tc>
                  <a:txBody>
                    <a:bodyPr/>
                    <a:lstStyle/>
                    <a:p>
                      <a:pPr algn="just"/>
                      <a:r>
                        <a:rPr lang="en-US" sz="2200" dirty="0"/>
                        <a:t>39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0" dirty="0">
                          <a:latin typeface="Tahoma" panose="020B0604030504040204" pitchFamily="34" charset="0"/>
                          <a:ea typeface="Tahoma" panose="020B0604030504040204" pitchFamily="34" charset="0"/>
                          <a:cs typeface="Tahoma" panose="020B0604030504040204" pitchFamily="34" charset="0"/>
                        </a:rPr>
                        <a:t>The audit of the head office and branch offices of an </a:t>
                      </a:r>
                      <a:r>
                        <a:rPr lang="en-US" sz="2200" b="0" dirty="0" err="1">
                          <a:latin typeface="Tahoma" panose="020B0604030504040204" pitchFamily="34" charset="0"/>
                          <a:ea typeface="Tahoma" panose="020B0604030504040204" pitchFamily="34" charset="0"/>
                          <a:cs typeface="Tahoma" panose="020B0604030504040204" pitchFamily="34" charset="0"/>
                        </a:rPr>
                        <a:t>assessee</a:t>
                      </a:r>
                      <a:r>
                        <a:rPr lang="en-US" sz="2200" b="0" dirty="0">
                          <a:latin typeface="Tahoma" panose="020B0604030504040204" pitchFamily="34" charset="0"/>
                          <a:ea typeface="Tahoma" panose="020B0604030504040204" pitchFamily="34" charset="0"/>
                          <a:cs typeface="Tahoma" panose="020B0604030504040204" pitchFamily="34" charset="0"/>
                        </a:rPr>
                        <a:t> shall be regarded as one tax audit assignment. However, if tax audit of any branch is conducted, it shall be considered as one separate tax audit for considering limit.</a:t>
                      </a:r>
                    </a:p>
                    <a:p>
                      <a:pPr algn="just"/>
                      <a:endParaRPr lang="en-US" sz="22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in para 9.36 - If more than one branch office of an auditee is audited by the same auditor, it should be counted as one tax audit assignment.</a:t>
                      </a: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B8F5DAA5-CADB-C027-9DDA-2E0EBD4BD37E}"/>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EEF7310D-C942-3BF3-38EF-7231D28FA927}"/>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5B0B2C73-443B-56FD-E84D-76A607A3F24E}"/>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67733792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30139-C288-D967-51F3-FB68430F9C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B5EB28-C66A-E40F-E6F8-9C2AFF0204FE}"/>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3A8638C7-0AA3-7780-9B13-4E5DAE664332}"/>
              </a:ext>
            </a:extLst>
          </p:cNvPr>
          <p:cNvGraphicFramePr>
            <a:graphicFrameLocks noGrp="1"/>
          </p:cNvGraphicFramePr>
          <p:nvPr>
            <p:ph idx="1"/>
            <p:extLst>
              <p:ext uri="{D42A27DB-BD31-4B8C-83A1-F6EECF244321}">
                <p14:modId xmlns:p14="http://schemas.microsoft.com/office/powerpoint/2010/main" val="3551310850"/>
              </p:ext>
            </p:extLst>
          </p:nvPr>
        </p:nvGraphicFramePr>
        <p:xfrm>
          <a:off x="381000" y="1041400"/>
          <a:ext cx="11506200" cy="6783019"/>
        </p:xfrm>
        <a:graphic>
          <a:graphicData uri="http://schemas.openxmlformats.org/drawingml/2006/table">
            <a:tbl>
              <a:tblPr firstRow="1" bandRow="1">
                <a:tableStyleId>{5C22544A-7EE6-4342-B048-85BDC9FD1C3A}</a:tableStyleId>
              </a:tblPr>
              <a:tblGrid>
                <a:gridCol w="690156">
                  <a:extLst>
                    <a:ext uri="{9D8B030D-6E8A-4147-A177-3AD203B41FA5}">
                      <a16:colId xmlns:a16="http://schemas.microsoft.com/office/drawing/2014/main" val="3327792171"/>
                    </a:ext>
                  </a:extLst>
                </a:gridCol>
                <a:gridCol w="592544">
                  <a:extLst>
                    <a:ext uri="{9D8B030D-6E8A-4147-A177-3AD203B41FA5}">
                      <a16:colId xmlns:a16="http://schemas.microsoft.com/office/drawing/2014/main" val="51296385"/>
                    </a:ext>
                  </a:extLst>
                </a:gridCol>
                <a:gridCol w="1320800">
                  <a:extLst>
                    <a:ext uri="{9D8B030D-6E8A-4147-A177-3AD203B41FA5}">
                      <a16:colId xmlns:a16="http://schemas.microsoft.com/office/drawing/2014/main" val="2161901626"/>
                    </a:ext>
                  </a:extLst>
                </a:gridCol>
                <a:gridCol w="8902700">
                  <a:extLst>
                    <a:ext uri="{9D8B030D-6E8A-4147-A177-3AD203B41FA5}">
                      <a16:colId xmlns:a16="http://schemas.microsoft.com/office/drawing/2014/main" val="810334628"/>
                    </a:ext>
                  </a:extLst>
                </a:gridCol>
              </a:tblGrid>
              <a:tr h="2011327">
                <a:tc>
                  <a:txBody>
                    <a:bodyPr/>
                    <a:lstStyle/>
                    <a:p>
                      <a:pPr algn="just"/>
                      <a:r>
                        <a:rPr lang="en-US" sz="2800" dirty="0"/>
                        <a:t>Para</a:t>
                      </a:r>
                    </a:p>
                  </a:txBody>
                  <a:tcPr/>
                </a:tc>
                <a:tc>
                  <a:txBody>
                    <a:bodyPr/>
                    <a:lstStyle/>
                    <a:p>
                      <a:pPr algn="just"/>
                      <a:r>
                        <a:rPr lang="en-US" sz="2800" dirty="0"/>
                        <a:t>Page</a:t>
                      </a:r>
                    </a:p>
                  </a:txBody>
                  <a:tcPr/>
                </a:tc>
                <a:tc>
                  <a:txBody>
                    <a:bodyPr/>
                    <a:lstStyle/>
                    <a:p>
                      <a:pPr algn="just"/>
                      <a:r>
                        <a:rPr lang="en-US" sz="2400" dirty="0"/>
                        <a:t>Existing Content</a:t>
                      </a:r>
                    </a:p>
                  </a:txBody>
                  <a:tcPr/>
                </a:tc>
                <a:tc>
                  <a:txBody>
                    <a:bodyPr/>
                    <a:lstStyle/>
                    <a:p>
                      <a:pPr algn="just"/>
                      <a:r>
                        <a:rPr lang="en-US" sz="2800" dirty="0"/>
                        <a:t>Proposed Addition/Change in the Exposure Draft of the Guidance Note &amp; Rationale</a:t>
                      </a:r>
                    </a:p>
                    <a:p>
                      <a:pPr algn="just"/>
                      <a:endParaRPr lang="en-US" sz="2800" dirty="0"/>
                    </a:p>
                  </a:txBody>
                  <a:tcPr/>
                </a:tc>
                <a:extLst>
                  <a:ext uri="{0D108BD9-81ED-4DB2-BD59-A6C34878D82A}">
                    <a16:rowId xmlns:a16="http://schemas.microsoft.com/office/drawing/2014/main" val="3137377403"/>
                  </a:ext>
                </a:extLst>
              </a:tr>
              <a:tr h="4771692">
                <a:tc>
                  <a:txBody>
                    <a:bodyPr/>
                    <a:lstStyle/>
                    <a:p>
                      <a:pPr algn="just"/>
                      <a:r>
                        <a:rPr lang="en-US" sz="2800" dirty="0"/>
                        <a:t>New Para 9.38</a:t>
                      </a:r>
                    </a:p>
                  </a:txBody>
                  <a:tcPr/>
                </a:tc>
                <a:tc>
                  <a:txBody>
                    <a:bodyPr/>
                    <a:lstStyle/>
                    <a:p>
                      <a:pPr algn="just"/>
                      <a:r>
                        <a:rPr lang="en-US" sz="2800" dirty="0"/>
                        <a:t>40</a:t>
                      </a:r>
                    </a:p>
                  </a:txBody>
                  <a:tcPr/>
                </a:tc>
                <a:tc>
                  <a:txBody>
                    <a:bodyPr/>
                    <a:lstStyle/>
                    <a:p>
                      <a:pPr algn="just"/>
                      <a:endParaRPr lang="en-US" sz="28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new para 9.38 - While generating UDIN under the applicable sub-categories, audits of Head Office and branches of the same </a:t>
                      </a:r>
                      <a:r>
                        <a:rPr lang="en-US" sz="2800" b="0" kern="1200" dirty="0" err="1">
                          <a:solidFill>
                            <a:schemeClr val="dk1"/>
                          </a:solidFill>
                          <a:latin typeface="Tahoma" panose="020B0604030504040204" pitchFamily="34" charset="0"/>
                          <a:ea typeface="Tahoma" panose="020B0604030504040204" pitchFamily="34" charset="0"/>
                          <a:cs typeface="Tahoma" panose="020B0604030504040204" pitchFamily="34" charset="0"/>
                        </a:rPr>
                        <a:t>assessee</a:t>
                      </a:r>
                      <a:r>
                        <a:rPr lang="en-US" sz="2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 for the same assessment year shall be treated as one Tax Audit assignment.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However, separate UDINs may be generated; the ceiling count shall not increase.</a:t>
                      </a:r>
                      <a:r>
                        <a:rPr lang="en-US" sz="2800" b="0"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 Please refer - Addendum to FAQs on UDIN Ceiling for Tax Audit published by UDIN Directorate dated. 14th May 2026.</a:t>
                      </a:r>
                      <a:endParaRPr lang="en-US" sz="2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E9728DA6-1B6C-5888-48CA-761024E458EB}"/>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CB19206B-E915-D8CD-B8B9-A4BBA9649E52}"/>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F89B42DE-48BD-5E58-1BB6-D829D72A45C3}"/>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442868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F0614-7078-8498-7B92-D5CF2285DB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0DD94-FF22-33D8-BAC9-B57AB0BF55D6}"/>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5937FFF8-8A23-A0AA-E74B-B7F3FE6B21F7}"/>
              </a:ext>
            </a:extLst>
          </p:cNvPr>
          <p:cNvGraphicFramePr>
            <a:graphicFrameLocks noGrp="1"/>
          </p:cNvGraphicFramePr>
          <p:nvPr>
            <p:ph idx="1"/>
            <p:extLst>
              <p:ext uri="{D42A27DB-BD31-4B8C-83A1-F6EECF244321}">
                <p14:modId xmlns:p14="http://schemas.microsoft.com/office/powerpoint/2010/main" val="4039711318"/>
              </p:ext>
            </p:extLst>
          </p:nvPr>
        </p:nvGraphicFramePr>
        <p:xfrm>
          <a:off x="292100" y="1186106"/>
          <a:ext cx="11544301" cy="5394960"/>
        </p:xfrm>
        <a:graphic>
          <a:graphicData uri="http://schemas.openxmlformats.org/drawingml/2006/table">
            <a:tbl>
              <a:tblPr firstRow="1" bandRow="1">
                <a:tableStyleId>{5C22544A-7EE6-4342-B048-85BDC9FD1C3A}</a:tableStyleId>
              </a:tblPr>
              <a:tblGrid>
                <a:gridCol w="808455">
                  <a:extLst>
                    <a:ext uri="{9D8B030D-6E8A-4147-A177-3AD203B41FA5}">
                      <a16:colId xmlns:a16="http://schemas.microsoft.com/office/drawing/2014/main" val="3327792171"/>
                    </a:ext>
                  </a:extLst>
                </a:gridCol>
                <a:gridCol w="862003">
                  <a:extLst>
                    <a:ext uri="{9D8B030D-6E8A-4147-A177-3AD203B41FA5}">
                      <a16:colId xmlns:a16="http://schemas.microsoft.com/office/drawing/2014/main" val="51296385"/>
                    </a:ext>
                  </a:extLst>
                </a:gridCol>
                <a:gridCol w="1458220">
                  <a:extLst>
                    <a:ext uri="{9D8B030D-6E8A-4147-A177-3AD203B41FA5}">
                      <a16:colId xmlns:a16="http://schemas.microsoft.com/office/drawing/2014/main" val="2161901626"/>
                    </a:ext>
                  </a:extLst>
                </a:gridCol>
                <a:gridCol w="8415623">
                  <a:extLst>
                    <a:ext uri="{9D8B030D-6E8A-4147-A177-3AD203B41FA5}">
                      <a16:colId xmlns:a16="http://schemas.microsoft.com/office/drawing/2014/main" val="810334628"/>
                    </a:ext>
                  </a:extLst>
                </a:gridCol>
              </a:tblGrid>
              <a:tr h="789196">
                <a:tc>
                  <a:txBody>
                    <a:bodyPr/>
                    <a:lstStyle/>
                    <a:p>
                      <a:pPr algn="just"/>
                      <a:r>
                        <a:rPr lang="en-US" sz="2400" dirty="0"/>
                        <a:t>Para</a:t>
                      </a:r>
                    </a:p>
                  </a:txBody>
                  <a:tcPr/>
                </a:tc>
                <a:tc>
                  <a:txBody>
                    <a:bodyPr/>
                    <a:lstStyle/>
                    <a:p>
                      <a:pPr algn="just"/>
                      <a:r>
                        <a:rPr lang="en-US" sz="2400" dirty="0"/>
                        <a:t>Page</a:t>
                      </a:r>
                    </a:p>
                  </a:txBody>
                  <a:tcPr/>
                </a:tc>
                <a:tc>
                  <a:txBody>
                    <a:bodyPr/>
                    <a:lstStyle/>
                    <a:p>
                      <a:pPr algn="just"/>
                      <a:r>
                        <a:rPr lang="en-US" sz="2400" dirty="0"/>
                        <a:t>Existing Content</a:t>
                      </a:r>
                    </a:p>
                  </a:txBody>
                  <a:tcPr/>
                </a:tc>
                <a:tc>
                  <a:txBody>
                    <a:bodyPr/>
                    <a:lstStyle/>
                    <a:p>
                      <a:pPr algn="just"/>
                      <a:r>
                        <a:rPr lang="en-US" sz="2400" dirty="0"/>
                        <a:t>Proposed Addition/Change in the Exposure Draft of the Guidance Note &amp; Rationale</a:t>
                      </a:r>
                    </a:p>
                    <a:p>
                      <a:pPr algn="just"/>
                      <a:endParaRPr lang="en-US" sz="2400" dirty="0"/>
                    </a:p>
                  </a:txBody>
                  <a:tcPr/>
                </a:tc>
                <a:extLst>
                  <a:ext uri="{0D108BD9-81ED-4DB2-BD59-A6C34878D82A}">
                    <a16:rowId xmlns:a16="http://schemas.microsoft.com/office/drawing/2014/main" val="3137377403"/>
                  </a:ext>
                </a:extLst>
              </a:tr>
              <a:tr h="1025955">
                <a:tc>
                  <a:txBody>
                    <a:bodyPr/>
                    <a:lstStyle/>
                    <a:p>
                      <a:pPr algn="just"/>
                      <a:r>
                        <a:rPr lang="en-US" sz="2400" dirty="0"/>
                        <a:t>10.2</a:t>
                      </a:r>
                    </a:p>
                  </a:txBody>
                  <a:tcPr/>
                </a:tc>
                <a:tc>
                  <a:txBody>
                    <a:bodyPr/>
                    <a:lstStyle/>
                    <a:p>
                      <a:pPr algn="just"/>
                      <a:r>
                        <a:rPr lang="en-US" sz="2400" dirty="0"/>
                        <a:t>40</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dk1"/>
                          </a:solidFill>
                          <a:latin typeface="Tahoma" panose="020B0604030504040204" pitchFamily="34" charset="0"/>
                          <a:ea typeface="Tahoma" panose="020B0604030504040204" pitchFamily="34" charset="0"/>
                          <a:cs typeface="Tahoma" panose="020B0604030504040204" pitchFamily="34" charset="0"/>
                        </a:rPr>
                        <a:t>Form of Financial Statement</a:t>
                      </a:r>
                      <a:endParaRPr lang="en-US" sz="24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dk1"/>
                          </a:solidFill>
                          <a:latin typeface="Tahoma" panose="020B0604030504040204" pitchFamily="34" charset="0"/>
                          <a:ea typeface="Tahoma" panose="020B0604030504040204" pitchFamily="34" charset="0"/>
                          <a:cs typeface="Tahoma" panose="020B0604030504040204" pitchFamily="34" charset="0"/>
                        </a:rPr>
                        <a:t>Refer </a:t>
                      </a:r>
                      <a:r>
                        <a:rPr lang="en-US" sz="2400" b="1" kern="1200" dirty="0">
                          <a:solidFill>
                            <a:schemeClr val="dk1"/>
                          </a:solidFill>
                          <a:latin typeface="Tahoma" panose="020B0604030504040204" pitchFamily="34" charset="0"/>
                          <a:ea typeface="Tahoma" panose="020B0604030504040204" pitchFamily="34" charset="0"/>
                          <a:cs typeface="Tahoma" panose="020B0604030504040204" pitchFamily="34" charset="0"/>
                        </a:rPr>
                        <a:t>attachment 1</a:t>
                      </a:r>
                    </a:p>
                  </a:txBody>
                  <a:tcPr/>
                </a:tc>
                <a:extLst>
                  <a:ext uri="{0D108BD9-81ED-4DB2-BD59-A6C34878D82A}">
                    <a16:rowId xmlns:a16="http://schemas.microsoft.com/office/drawing/2014/main" val="1564982526"/>
                  </a:ext>
                </a:extLst>
              </a:tr>
              <a:tr h="1025955">
                <a:tc>
                  <a:txBody>
                    <a:bodyPr/>
                    <a:lstStyle/>
                    <a:p>
                      <a:pPr algn="just"/>
                      <a:r>
                        <a:rPr lang="en-US" sz="2400" dirty="0"/>
                        <a:t>New Para 13.13</a:t>
                      </a:r>
                    </a:p>
                  </a:txBody>
                  <a:tcPr/>
                </a:tc>
                <a:tc>
                  <a:txBody>
                    <a:bodyPr/>
                    <a:lstStyle/>
                    <a:p>
                      <a:pPr algn="just"/>
                      <a:r>
                        <a:rPr lang="en-US" sz="2400" dirty="0"/>
                        <a:t>49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4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new para 13.13 -  The Digital Personal Data Protection (DPDP) Act, 2023 introduces a strict legal framework in India to protect personal data, significantly impacting tax auditors. In the course of audits under Section 44AB of the Income-tax Act, 1961, auditors routinely handle vast amounts of sensitive personal data, such as PAN, Aadhar, salary records, and bank details.</a:t>
                      </a:r>
                      <a:endParaRPr lang="en-US" sz="2400" b="1"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820086263"/>
                  </a:ext>
                </a:extLst>
              </a:tr>
            </a:tbl>
          </a:graphicData>
        </a:graphic>
      </p:graphicFrame>
      <p:pic>
        <p:nvPicPr>
          <p:cNvPr id="5" name="Picture 4" descr="ICAI-Logo">
            <a:extLst>
              <a:ext uri="{FF2B5EF4-FFF2-40B4-BE49-F238E27FC236}">
                <a16:creationId xmlns:a16="http://schemas.microsoft.com/office/drawing/2014/main" id="{134CF31D-2121-0597-3220-00768A4D95FD}"/>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FEC10BC7-2753-EC29-34DE-099E9889CE8F}"/>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57B796BE-71EE-42BA-F2F3-CB5EF9284455}"/>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12987506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AF125-53E3-0F78-CDA4-E0B7C2DA67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8C961-BAE0-9D14-ABE1-EBF4A404ED9F}"/>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E76ED0F1-D953-8615-40DF-DDE06480FBA7}"/>
              </a:ext>
            </a:extLst>
          </p:cNvPr>
          <p:cNvGraphicFramePr>
            <a:graphicFrameLocks noGrp="1"/>
          </p:cNvGraphicFramePr>
          <p:nvPr>
            <p:ph idx="1"/>
            <p:extLst>
              <p:ext uri="{D42A27DB-BD31-4B8C-83A1-F6EECF244321}">
                <p14:modId xmlns:p14="http://schemas.microsoft.com/office/powerpoint/2010/main" val="950095118"/>
              </p:ext>
            </p:extLst>
          </p:nvPr>
        </p:nvGraphicFramePr>
        <p:xfrm>
          <a:off x="1069644" y="1405721"/>
          <a:ext cx="10052712" cy="4754880"/>
        </p:xfrm>
        <a:graphic>
          <a:graphicData uri="http://schemas.openxmlformats.org/drawingml/2006/table">
            <a:tbl>
              <a:tblPr firstRow="1" bandRow="1">
                <a:tableStyleId>{5C22544A-7EE6-4342-B048-85BDC9FD1C3A}</a:tableStyleId>
              </a:tblPr>
              <a:tblGrid>
                <a:gridCol w="703998">
                  <a:extLst>
                    <a:ext uri="{9D8B030D-6E8A-4147-A177-3AD203B41FA5}">
                      <a16:colId xmlns:a16="http://schemas.microsoft.com/office/drawing/2014/main" val="3327792171"/>
                    </a:ext>
                  </a:extLst>
                </a:gridCol>
                <a:gridCol w="750627">
                  <a:extLst>
                    <a:ext uri="{9D8B030D-6E8A-4147-A177-3AD203B41FA5}">
                      <a16:colId xmlns:a16="http://schemas.microsoft.com/office/drawing/2014/main" val="51296385"/>
                    </a:ext>
                  </a:extLst>
                </a:gridCol>
                <a:gridCol w="1269809">
                  <a:extLst>
                    <a:ext uri="{9D8B030D-6E8A-4147-A177-3AD203B41FA5}">
                      <a16:colId xmlns:a16="http://schemas.microsoft.com/office/drawing/2014/main" val="2161901626"/>
                    </a:ext>
                  </a:extLst>
                </a:gridCol>
                <a:gridCol w="7328278">
                  <a:extLst>
                    <a:ext uri="{9D8B030D-6E8A-4147-A177-3AD203B41FA5}">
                      <a16:colId xmlns:a16="http://schemas.microsoft.com/office/drawing/2014/main" val="810334628"/>
                    </a:ext>
                  </a:extLst>
                </a:gridCol>
              </a:tblGrid>
              <a:tr h="789196">
                <a:tc>
                  <a:txBody>
                    <a:bodyPr/>
                    <a:lstStyle/>
                    <a:p>
                      <a:pPr algn="just"/>
                      <a:r>
                        <a:rPr lang="en-US" sz="2000" dirty="0"/>
                        <a:t>Para</a:t>
                      </a:r>
                    </a:p>
                  </a:txBody>
                  <a:tcPr/>
                </a:tc>
                <a:tc>
                  <a:txBody>
                    <a:bodyPr/>
                    <a:lstStyle/>
                    <a:p>
                      <a:pPr algn="just"/>
                      <a:r>
                        <a:rPr lang="en-US" sz="2000" dirty="0"/>
                        <a:t>Page</a:t>
                      </a:r>
                    </a:p>
                  </a:txBody>
                  <a:tcPr/>
                </a:tc>
                <a:tc>
                  <a:txBody>
                    <a:bodyPr/>
                    <a:lstStyle/>
                    <a:p>
                      <a:pPr algn="just"/>
                      <a:r>
                        <a:rPr lang="en-US" sz="2000" dirty="0"/>
                        <a:t>Existing Content</a:t>
                      </a:r>
                    </a:p>
                  </a:txBody>
                  <a:tcPr/>
                </a:tc>
                <a:tc>
                  <a:txBody>
                    <a:bodyPr/>
                    <a:lstStyle/>
                    <a:p>
                      <a:pPr algn="just"/>
                      <a:r>
                        <a:rPr lang="en-US" sz="2000" dirty="0"/>
                        <a:t>Proposed Addition/Change in the Exposure Draft of the Guidance Note &amp; Rationale</a:t>
                      </a:r>
                    </a:p>
                    <a:p>
                      <a:pPr algn="just"/>
                      <a:endParaRPr lang="en-US" sz="2000" dirty="0"/>
                    </a:p>
                  </a:txBody>
                  <a:tcPr/>
                </a:tc>
                <a:extLst>
                  <a:ext uri="{0D108BD9-81ED-4DB2-BD59-A6C34878D82A}">
                    <a16:rowId xmlns:a16="http://schemas.microsoft.com/office/drawing/2014/main" val="3137377403"/>
                  </a:ext>
                </a:extLst>
              </a:tr>
              <a:tr h="1025955">
                <a:tc>
                  <a:txBody>
                    <a:bodyPr/>
                    <a:lstStyle/>
                    <a:p>
                      <a:pPr algn="just"/>
                      <a:r>
                        <a:rPr lang="en-US" sz="2000" dirty="0"/>
                        <a:t>New Para 13.14</a:t>
                      </a:r>
                    </a:p>
                  </a:txBody>
                  <a:tcPr/>
                </a:tc>
                <a:tc>
                  <a:txBody>
                    <a:bodyPr/>
                    <a:lstStyle/>
                    <a:p>
                      <a:pPr algn="just"/>
                      <a:r>
                        <a:rPr lang="en-US" sz="2000" dirty="0"/>
                        <a:t>49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0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new para 13.14 -  </a:t>
                      </a:r>
                      <a:r>
                        <a:rPr lang="en-US" sz="2000" dirty="0">
                          <a:latin typeface="Tahoma" panose="020B0604030504040204" pitchFamily="34" charset="0"/>
                          <a:ea typeface="Tahoma" panose="020B0604030504040204" pitchFamily="34" charset="0"/>
                          <a:cs typeface="Tahoma" panose="020B0604030504040204" pitchFamily="34" charset="0"/>
                        </a:rPr>
                        <a:t>While the Chartered Accountants Act, 1949 and the Code of Ethics already mandate client confidentiality, the DPDP Act elevates this into a statutory obligation. Depending upon the facts and circumstances, the auditor should assess his obligation under the applicable data protection law and his role in relation to the processing of such data.</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dirty="0">
                          <a:latin typeface="Tahoma" panose="020B0604030504040204" pitchFamily="34" charset="0"/>
                          <a:ea typeface="Tahoma" panose="020B0604030504040204" pitchFamily="34" charset="0"/>
                          <a:cs typeface="Tahoma" panose="020B0604030504040204" pitchFamily="34" charset="0"/>
                        </a:rPr>
                        <a:t>Auditor should adopt robust data governance and information security practices proportionate to the nature, volume and sensitivity of the data handled. This may include restricting data access or a need-to-know basis and securing digital tools like cloud platforms and AI applications.</a:t>
                      </a: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1C468FE4-ACD0-AAC6-5F51-8692B6AB2BB7}"/>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6E8DDC15-FDB7-3FBB-E4A5-13BF6297A2F6}"/>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01E7F943-3FB0-135B-9DF0-63DCCDCE090F}"/>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4972803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B1DE0-33BC-E651-BD93-A96DE8CFAF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EECF01-5B57-3797-D414-EC2945060938}"/>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AC4B3D5E-4C77-CDA5-80AB-09E513B297EA}"/>
              </a:ext>
            </a:extLst>
          </p:cNvPr>
          <p:cNvGraphicFramePr>
            <a:graphicFrameLocks noGrp="1"/>
          </p:cNvGraphicFramePr>
          <p:nvPr>
            <p:ph idx="1"/>
          </p:nvPr>
        </p:nvGraphicFramePr>
        <p:xfrm>
          <a:off x="1069643" y="1405721"/>
          <a:ext cx="10735670" cy="4945552"/>
        </p:xfrm>
        <a:graphic>
          <a:graphicData uri="http://schemas.openxmlformats.org/drawingml/2006/table">
            <a:tbl>
              <a:tblPr firstRow="1" bandRow="1">
                <a:tableStyleId>{5C22544A-7EE6-4342-B048-85BDC9FD1C3A}</a:tableStyleId>
              </a:tblPr>
              <a:tblGrid>
                <a:gridCol w="751826">
                  <a:extLst>
                    <a:ext uri="{9D8B030D-6E8A-4147-A177-3AD203B41FA5}">
                      <a16:colId xmlns:a16="http://schemas.microsoft.com/office/drawing/2014/main" val="3327792171"/>
                    </a:ext>
                  </a:extLst>
                </a:gridCol>
                <a:gridCol w="801623">
                  <a:extLst>
                    <a:ext uri="{9D8B030D-6E8A-4147-A177-3AD203B41FA5}">
                      <a16:colId xmlns:a16="http://schemas.microsoft.com/office/drawing/2014/main" val="51296385"/>
                    </a:ext>
                  </a:extLst>
                </a:gridCol>
                <a:gridCol w="1020860">
                  <a:extLst>
                    <a:ext uri="{9D8B030D-6E8A-4147-A177-3AD203B41FA5}">
                      <a16:colId xmlns:a16="http://schemas.microsoft.com/office/drawing/2014/main" val="2161901626"/>
                    </a:ext>
                  </a:extLst>
                </a:gridCol>
                <a:gridCol w="8161361">
                  <a:extLst>
                    <a:ext uri="{9D8B030D-6E8A-4147-A177-3AD203B41FA5}">
                      <a16:colId xmlns:a16="http://schemas.microsoft.com/office/drawing/2014/main" val="810334628"/>
                    </a:ext>
                  </a:extLst>
                </a:gridCol>
              </a:tblGrid>
              <a:tr h="755898">
                <a:tc>
                  <a:txBody>
                    <a:bodyPr/>
                    <a:lstStyle/>
                    <a:p>
                      <a:pPr algn="just"/>
                      <a:r>
                        <a:rPr lang="en-US" dirty="0"/>
                        <a:t>Para</a:t>
                      </a:r>
                    </a:p>
                  </a:txBody>
                  <a:tcPr/>
                </a:tc>
                <a:tc>
                  <a:txBody>
                    <a:bodyPr/>
                    <a:lstStyle/>
                    <a:p>
                      <a:pPr algn="just"/>
                      <a:r>
                        <a:rPr lang="en-US" dirty="0"/>
                        <a:t>Page</a:t>
                      </a:r>
                    </a:p>
                  </a:txBody>
                  <a:tcPr/>
                </a:tc>
                <a:tc>
                  <a:txBody>
                    <a:bodyPr/>
                    <a:lstStyle/>
                    <a:p>
                      <a:pPr algn="just"/>
                      <a:r>
                        <a:rPr lang="en-US" dirty="0"/>
                        <a:t>Existing Content</a:t>
                      </a:r>
                    </a:p>
                  </a:txBody>
                  <a:tcPr/>
                </a:tc>
                <a:tc>
                  <a:txBody>
                    <a:bodyPr/>
                    <a:lstStyle/>
                    <a:p>
                      <a:pPr algn="just"/>
                      <a:r>
                        <a:rPr lang="en-US" dirty="0"/>
                        <a:t>Proposed Addition/Change in the Exposure Draft of the Guidance Note &amp; Rationale</a:t>
                      </a:r>
                    </a:p>
                    <a:p>
                      <a:pPr algn="just"/>
                      <a:endParaRPr lang="en-US" dirty="0"/>
                    </a:p>
                  </a:txBody>
                  <a:tcPr/>
                </a:tc>
                <a:extLst>
                  <a:ext uri="{0D108BD9-81ED-4DB2-BD59-A6C34878D82A}">
                    <a16:rowId xmlns:a16="http://schemas.microsoft.com/office/drawing/2014/main" val="3137377403"/>
                  </a:ext>
                </a:extLst>
              </a:tr>
              <a:tr h="1664057">
                <a:tc>
                  <a:txBody>
                    <a:bodyPr/>
                    <a:lstStyle/>
                    <a:p>
                      <a:pPr algn="just"/>
                      <a:r>
                        <a:rPr lang="en-US" dirty="0"/>
                        <a:t>New Para 13.15</a:t>
                      </a:r>
                    </a:p>
                  </a:txBody>
                  <a:tcPr/>
                </a:tc>
                <a:tc>
                  <a:txBody>
                    <a:bodyPr/>
                    <a:lstStyle/>
                    <a:p>
                      <a:pPr algn="just"/>
                      <a:r>
                        <a:rPr lang="en-US" dirty="0"/>
                        <a:t>49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new para 13.15 -  </a:t>
                      </a:r>
                      <a:r>
                        <a:rPr lang="en-US" sz="1800" dirty="0">
                          <a:latin typeface="Tahoma" panose="020B0604030504040204" pitchFamily="34" charset="0"/>
                          <a:ea typeface="Tahoma" panose="020B0604030504040204" pitchFamily="34" charset="0"/>
                          <a:cs typeface="Tahoma" panose="020B0604030504040204" pitchFamily="34" charset="0"/>
                        </a:rPr>
                        <a:t>Furthermore, auditors should update their engagement letters with clear data-processing clauses and draft strict confidentiality agreements for all staff and third-party vendors. Since data breaches or non-compliance can lead to massive statutory penalties, civil lawsuits, and permanent damage to professional reputation, auditors should proactively document their security measures to demonstrate due diligence. </a:t>
                      </a: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564982526"/>
                  </a:ext>
                </a:extLst>
              </a:tr>
              <a:tr h="2452294">
                <a:tc>
                  <a:txBody>
                    <a:bodyPr/>
                    <a:lstStyle/>
                    <a:p>
                      <a:pPr algn="just"/>
                      <a:r>
                        <a:rPr lang="en-US" dirty="0"/>
                        <a:t>New Para 13.16</a:t>
                      </a:r>
                    </a:p>
                  </a:txBody>
                  <a:tcPr/>
                </a:tc>
                <a:tc>
                  <a:txBody>
                    <a:bodyPr/>
                    <a:lstStyle/>
                    <a:p>
                      <a:pPr algn="just"/>
                      <a:r>
                        <a:rPr lang="en-US" dirty="0"/>
                        <a:t>49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new para 13.16 -  </a:t>
                      </a:r>
                      <a:r>
                        <a:rPr lang="en-US" sz="1800" dirty="0">
                          <a:latin typeface="Tahoma" panose="020B0604030504040204" pitchFamily="34" charset="0"/>
                          <a:ea typeface="Tahoma" panose="020B0604030504040204" pitchFamily="34" charset="0"/>
                          <a:cs typeface="Tahoma" panose="020B0604030504040204" pitchFamily="34" charset="0"/>
                        </a:rPr>
                        <a:t>The relevant provisions of the Digital Personal Data Protection Act, 2023 (DPDP Act) are fully applicable from 13 May 2027. Since the present Guidance Note pertains to periods prior to the applicability of the said provisions, the DPDP Act does not have a bearing on the guidance This note is included only to draw the attention of members to the forthcoming legal framework governing the processing and protection of personal data so that they may </a:t>
                      </a:r>
                      <a:r>
                        <a:rPr lang="en-US" sz="1800" dirty="0" err="1">
                          <a:latin typeface="Tahoma" panose="020B0604030504040204" pitchFamily="34" charset="0"/>
                          <a:ea typeface="Tahoma" panose="020B0604030504040204" pitchFamily="34" charset="0"/>
                          <a:cs typeface="Tahoma" panose="020B0604030504040204" pitchFamily="34" charset="0"/>
                        </a:rPr>
                        <a:t>familiarise</a:t>
                      </a:r>
                      <a:r>
                        <a:rPr lang="en-US" sz="1800" dirty="0">
                          <a:latin typeface="Tahoma" panose="020B0604030504040204" pitchFamily="34" charset="0"/>
                          <a:ea typeface="Tahoma" panose="020B0604030504040204" pitchFamily="34" charset="0"/>
                          <a:cs typeface="Tahoma" panose="020B0604030504040204" pitchFamily="34" charset="0"/>
                        </a:rPr>
                        <a:t> themselves with the compliance requirements for future audit engagements, wherever applicable.</a:t>
                      </a:r>
                    </a:p>
                  </a:txBody>
                  <a:tcPr/>
                </a:tc>
                <a:extLst>
                  <a:ext uri="{0D108BD9-81ED-4DB2-BD59-A6C34878D82A}">
                    <a16:rowId xmlns:a16="http://schemas.microsoft.com/office/drawing/2014/main" val="3083957118"/>
                  </a:ext>
                </a:extLst>
              </a:tr>
            </a:tbl>
          </a:graphicData>
        </a:graphic>
      </p:graphicFrame>
      <p:pic>
        <p:nvPicPr>
          <p:cNvPr id="5" name="Picture 4" descr="ICAI-Logo">
            <a:extLst>
              <a:ext uri="{FF2B5EF4-FFF2-40B4-BE49-F238E27FC236}">
                <a16:creationId xmlns:a16="http://schemas.microsoft.com/office/drawing/2014/main" id="{2E167E6B-9EEE-5780-D2FE-5545A17A17EB}"/>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31F5F0E9-906A-1A99-0446-FD4FAAD79117}"/>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04DDE7F4-AA7A-AA67-FB67-6822DC625C2C}"/>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57038013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F4F6FB"/>
        </a:solidFill>
        <a:effectLst/>
      </p:bgPr>
    </p:bg>
    <p:spTree>
      <p:nvGrpSpPr>
        <p:cNvPr id="1" name=""/>
        <p:cNvGrpSpPr/>
        <p:nvPr/>
      </p:nvGrpSpPr>
      <p:grpSpPr>
        <a:xfrm>
          <a:off x="0" y="0"/>
          <a:ext cx="0" cy="0"/>
          <a:chOff x="0" y="0"/>
          <a:chExt cx="0" cy="0"/>
        </a:xfrm>
      </p:grpSpPr>
      <p:sp>
        <p:nvSpPr>
          <p:cNvPr id="2" name="Text 0"/>
          <p:cNvSpPr/>
          <p:nvPr/>
        </p:nvSpPr>
        <p:spPr>
          <a:xfrm>
            <a:off x="548640" y="384048"/>
            <a:ext cx="5486400" cy="320040"/>
          </a:xfrm>
          <a:prstGeom prst="rect">
            <a:avLst/>
          </a:prstGeom>
          <a:noFill/>
          <a:ln/>
        </p:spPr>
        <p:txBody>
          <a:bodyPr wrap="square" lIns="0" tIns="0" rIns="0" bIns="0" rtlCol="0" anchor="ctr"/>
          <a:lstStyle/>
          <a:p>
            <a:pPr marL="0" indent="0">
              <a:buNone/>
            </a:pPr>
            <a:r>
              <a:rPr lang="en-US" sz="2800" b="1" kern="0" spc="200" dirty="0">
                <a:solidFill>
                  <a:srgbClr val="00B050"/>
                </a:solidFill>
                <a:latin typeface="Calibri" pitchFamily="34" charset="0"/>
                <a:ea typeface="Calibri" pitchFamily="34" charset="-122"/>
                <a:cs typeface="Calibri" pitchFamily="34" charset="-120"/>
              </a:rPr>
              <a:t>COMPLIANCE TIMELINE</a:t>
            </a:r>
            <a:endParaRPr lang="en-US" sz="2800" dirty="0">
              <a:solidFill>
                <a:srgbClr val="00B050"/>
              </a:solidFill>
            </a:endParaRPr>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Due Date &amp; Manner of Filing</a:t>
            </a:r>
            <a:endParaRPr lang="en-US" sz="3200" dirty="0"/>
          </a:p>
        </p:txBody>
      </p:sp>
      <p:sp>
        <p:nvSpPr>
          <p:cNvPr id="4" name="Shape 2"/>
          <p:cNvSpPr/>
          <p:nvPr/>
        </p:nvSpPr>
        <p:spPr>
          <a:xfrm>
            <a:off x="548640" y="1600200"/>
            <a:ext cx="5394960" cy="4434840"/>
          </a:xfrm>
          <a:prstGeom prst="roundRect">
            <a:avLst>
              <a:gd name="adj" fmla="val 2474"/>
            </a:avLst>
          </a:prstGeom>
          <a:solidFill>
            <a:srgbClr val="FFFFFF"/>
          </a:solidFill>
          <a:ln/>
          <a:effectLst>
            <a:outerShdw blurRad="101600" dist="25400" dir="5400000" algn="bl" rotWithShape="0">
              <a:srgbClr val="999999">
                <a:alpha val="20000"/>
              </a:srgbClr>
            </a:outerShdw>
          </a:effectLst>
        </p:spPr>
      </p:sp>
      <p:pic>
        <p:nvPicPr>
          <p:cNvPr id="5" name="Image 0" descr="/home/claude/taxaudit/icon_calendar_navy.png"/>
          <p:cNvPicPr>
            <a:picLocks noChangeAspect="1"/>
          </p:cNvPicPr>
          <p:nvPr/>
        </p:nvPicPr>
        <p:blipFill>
          <a:blip r:embed="rId3"/>
          <a:stretch>
            <a:fillRect/>
          </a:stretch>
        </p:blipFill>
        <p:spPr>
          <a:xfrm>
            <a:off x="868680" y="1874520"/>
            <a:ext cx="502920" cy="502920"/>
          </a:xfrm>
          <a:prstGeom prst="rect">
            <a:avLst/>
          </a:prstGeom>
        </p:spPr>
      </p:pic>
      <p:sp>
        <p:nvSpPr>
          <p:cNvPr id="6" name="Text 3"/>
          <p:cNvSpPr/>
          <p:nvPr/>
        </p:nvSpPr>
        <p:spPr>
          <a:xfrm>
            <a:off x="1508760" y="1938528"/>
            <a:ext cx="4206240" cy="457200"/>
          </a:xfrm>
          <a:prstGeom prst="rect">
            <a:avLst/>
          </a:prstGeom>
          <a:noFill/>
          <a:ln/>
        </p:spPr>
        <p:txBody>
          <a:bodyPr wrap="square" lIns="0" tIns="0" rIns="0" bIns="0" rtlCol="0" anchor="ctr"/>
          <a:lstStyle/>
          <a:p>
            <a:pPr marL="0" indent="0">
              <a:buNone/>
            </a:pPr>
            <a:r>
              <a:rPr lang="en-US" sz="1500" b="1" dirty="0">
                <a:solidFill>
                  <a:srgbClr val="1E2761"/>
                </a:solidFill>
                <a:latin typeface="Calibri" pitchFamily="34" charset="0"/>
                <a:ea typeface="Calibri" pitchFamily="34" charset="-122"/>
                <a:cs typeface="Calibri" pitchFamily="34" charset="-120"/>
              </a:rPr>
              <a:t>One Month Before the ITR Due Date</a:t>
            </a:r>
            <a:endParaRPr lang="en-US" sz="1500" dirty="0"/>
          </a:p>
        </p:txBody>
      </p:sp>
      <p:sp>
        <p:nvSpPr>
          <p:cNvPr id="7" name="Text 4"/>
          <p:cNvSpPr/>
          <p:nvPr/>
        </p:nvSpPr>
        <p:spPr>
          <a:xfrm>
            <a:off x="868680" y="2606040"/>
            <a:ext cx="4754880" cy="1554480"/>
          </a:xfrm>
          <a:prstGeom prst="rect">
            <a:avLst/>
          </a:prstGeom>
          <a:noFill/>
          <a:ln/>
        </p:spPr>
        <p:txBody>
          <a:bodyPr wrap="square" lIns="0" tIns="0" rIns="0" bIns="0" rtlCol="0" anchor="t"/>
          <a:lstStyle/>
          <a:p>
            <a:pPr marL="0" indent="0">
              <a:lnSpc>
                <a:spcPct val="125000"/>
              </a:lnSpc>
              <a:buNone/>
            </a:pPr>
            <a:r>
              <a:rPr lang="en-US" sz="1300" dirty="0">
                <a:solidFill>
                  <a:srgbClr val="1B1F3B"/>
                </a:solidFill>
                <a:latin typeface="Calibri" pitchFamily="34" charset="0"/>
                <a:ea typeface="Calibri" pitchFamily="34" charset="-122"/>
                <a:cs typeface="Calibri" pitchFamily="34" charset="-120"/>
              </a:rPr>
              <a:t>The tax audit report (Form 3CA/3CB along with Form 3CD) must be filed electronically at least one month before the due date for filing the return of income under Section 139(1) — typically 30th September (31st October for taxpayers requiring transfer pricing reports).</a:t>
            </a:r>
            <a:endParaRPr lang="en-US" sz="1300" dirty="0"/>
          </a:p>
        </p:txBody>
      </p:sp>
      <p:sp>
        <p:nvSpPr>
          <p:cNvPr id="8" name="Shape 5"/>
          <p:cNvSpPr/>
          <p:nvPr/>
        </p:nvSpPr>
        <p:spPr>
          <a:xfrm>
            <a:off x="868680" y="4251960"/>
            <a:ext cx="4754880" cy="0"/>
          </a:xfrm>
          <a:prstGeom prst="line">
            <a:avLst/>
          </a:prstGeom>
          <a:noFill/>
          <a:ln w="12700">
            <a:solidFill>
              <a:srgbClr val="DCE1EE"/>
            </a:solidFill>
            <a:prstDash val="solid"/>
          </a:ln>
        </p:spPr>
      </p:sp>
      <p:sp>
        <p:nvSpPr>
          <p:cNvPr id="9" name="Text 6"/>
          <p:cNvSpPr/>
          <p:nvPr/>
        </p:nvSpPr>
        <p:spPr>
          <a:xfrm>
            <a:off x="868680" y="4389120"/>
            <a:ext cx="4572000" cy="320040"/>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Mode of Filing</a:t>
            </a:r>
            <a:endParaRPr lang="en-US" sz="1300" dirty="0"/>
          </a:p>
        </p:txBody>
      </p:sp>
      <p:sp>
        <p:nvSpPr>
          <p:cNvPr id="10" name="Text 7"/>
          <p:cNvSpPr/>
          <p:nvPr/>
        </p:nvSpPr>
        <p:spPr>
          <a:xfrm>
            <a:off x="868680" y="4709160"/>
            <a:ext cx="4754880" cy="1097280"/>
          </a:xfrm>
          <a:prstGeom prst="rect">
            <a:avLst/>
          </a:prstGeom>
          <a:noFill/>
          <a:ln/>
        </p:spPr>
        <p:txBody>
          <a:bodyPr wrap="square" lIns="0" tIns="0" rIns="0" bIns="0" rtlCol="0" anchor="t"/>
          <a:lstStyle/>
          <a:p>
            <a:pPr marL="0" indent="0">
              <a:lnSpc>
                <a:spcPct val="125000"/>
              </a:lnSpc>
              <a:buNone/>
            </a:pPr>
            <a:r>
              <a:rPr lang="en-US" sz="1300" dirty="0">
                <a:solidFill>
                  <a:srgbClr val="1B1F3B"/>
                </a:solidFill>
                <a:latin typeface="Calibri" pitchFamily="34" charset="0"/>
                <a:ea typeface="Calibri" pitchFamily="34" charset="-122"/>
                <a:cs typeface="Calibri" pitchFamily="34" charset="-120"/>
              </a:rPr>
              <a:t>Filed online on the Income Tax e-filing portal using the CA's digital signature, after the taxpayer approves / accepts the report.</a:t>
            </a:r>
            <a:endParaRPr lang="en-US" sz="1300" dirty="0"/>
          </a:p>
        </p:txBody>
      </p:sp>
      <p:sp>
        <p:nvSpPr>
          <p:cNvPr id="11" name="Shape 8"/>
          <p:cNvSpPr/>
          <p:nvPr/>
        </p:nvSpPr>
        <p:spPr>
          <a:xfrm>
            <a:off x="6217920" y="1600200"/>
            <a:ext cx="5394960" cy="4434840"/>
          </a:xfrm>
          <a:prstGeom prst="roundRect">
            <a:avLst>
              <a:gd name="adj" fmla="val 2474"/>
            </a:avLst>
          </a:prstGeom>
          <a:solidFill>
            <a:srgbClr val="1E2761"/>
          </a:solidFill>
          <a:ln/>
        </p:spPr>
      </p:sp>
      <p:pic>
        <p:nvPicPr>
          <p:cNvPr id="12" name="Image 1" descr="/home/claude/taxaudit/icon_warning_white.png"/>
          <p:cNvPicPr>
            <a:picLocks noChangeAspect="1"/>
          </p:cNvPicPr>
          <p:nvPr/>
        </p:nvPicPr>
        <p:blipFill>
          <a:blip r:embed="rId4"/>
          <a:stretch>
            <a:fillRect/>
          </a:stretch>
        </p:blipFill>
        <p:spPr>
          <a:xfrm>
            <a:off x="6537960" y="1874520"/>
            <a:ext cx="502920" cy="502920"/>
          </a:xfrm>
          <a:prstGeom prst="rect">
            <a:avLst/>
          </a:prstGeom>
        </p:spPr>
      </p:pic>
      <p:sp>
        <p:nvSpPr>
          <p:cNvPr id="13" name="Text 9"/>
          <p:cNvSpPr/>
          <p:nvPr/>
        </p:nvSpPr>
        <p:spPr>
          <a:xfrm>
            <a:off x="7178040" y="1938528"/>
            <a:ext cx="4206240" cy="457200"/>
          </a:xfrm>
          <a:prstGeom prst="rect">
            <a:avLst/>
          </a:prstGeom>
          <a:noFill/>
          <a:ln/>
        </p:spPr>
        <p:txBody>
          <a:bodyPr wrap="square" lIns="0" tIns="0" rIns="0" bIns="0" rtlCol="0" anchor="ctr"/>
          <a:lstStyle/>
          <a:p>
            <a:pPr marL="0" indent="0">
              <a:buNone/>
            </a:pPr>
            <a:r>
              <a:rPr lang="en-US" sz="1500" b="1" dirty="0">
                <a:solidFill>
                  <a:srgbClr val="C79A3B"/>
                </a:solidFill>
                <a:latin typeface="Calibri" pitchFamily="34" charset="0"/>
                <a:ea typeface="Calibri" pitchFamily="34" charset="-122"/>
                <a:cs typeface="Calibri" pitchFamily="34" charset="-120"/>
              </a:rPr>
              <a:t>Consequences of Non-Compliance</a:t>
            </a:r>
            <a:endParaRPr lang="en-US" sz="1500" dirty="0"/>
          </a:p>
        </p:txBody>
      </p:sp>
      <p:sp>
        <p:nvSpPr>
          <p:cNvPr id="14" name="Text 10"/>
          <p:cNvSpPr/>
          <p:nvPr/>
        </p:nvSpPr>
        <p:spPr>
          <a:xfrm>
            <a:off x="6537960" y="2606040"/>
            <a:ext cx="4846320" cy="640080"/>
          </a:xfrm>
          <a:prstGeom prst="rect">
            <a:avLst/>
          </a:prstGeom>
          <a:noFill/>
          <a:ln/>
        </p:spPr>
        <p:txBody>
          <a:bodyPr wrap="square" lIns="0" tIns="0" rIns="0" bIns="0" rtlCol="0" anchor="t"/>
          <a:lstStyle/>
          <a:p>
            <a:pPr marL="0" indent="0">
              <a:lnSpc>
                <a:spcPct val="125000"/>
              </a:lnSpc>
              <a:buNone/>
            </a:pPr>
            <a:r>
              <a:rPr lang="en-US" sz="1300" dirty="0">
                <a:solidFill>
                  <a:srgbClr val="FFFFFF"/>
                </a:solidFill>
                <a:latin typeface="Calibri" pitchFamily="34" charset="0"/>
                <a:ea typeface="Calibri" pitchFamily="34" charset="-122"/>
                <a:cs typeface="Calibri" pitchFamily="34" charset="-120"/>
              </a:rPr>
              <a:t>Penalty under Section 271B for failure to get accounts audited or furnish the report in time:</a:t>
            </a:r>
            <a:endParaRPr lang="en-US" sz="1300" dirty="0"/>
          </a:p>
        </p:txBody>
      </p:sp>
      <p:sp>
        <p:nvSpPr>
          <p:cNvPr id="15" name="Text 11"/>
          <p:cNvSpPr/>
          <p:nvPr/>
        </p:nvSpPr>
        <p:spPr>
          <a:xfrm>
            <a:off x="6537960" y="3246120"/>
            <a:ext cx="4846320" cy="457200"/>
          </a:xfrm>
          <a:prstGeom prst="rect">
            <a:avLst/>
          </a:prstGeom>
          <a:noFill/>
          <a:ln/>
        </p:spPr>
        <p:txBody>
          <a:bodyPr wrap="square" lIns="0" tIns="0" rIns="0" bIns="0" rtlCol="0" anchor="ctr"/>
          <a:lstStyle/>
          <a:p>
            <a:pPr marL="0" indent="0">
              <a:buNone/>
            </a:pPr>
            <a:r>
              <a:rPr lang="en-US" sz="2000" b="1" dirty="0">
                <a:solidFill>
                  <a:srgbClr val="C79A3B"/>
                </a:solidFill>
                <a:latin typeface="Cambria" pitchFamily="34" charset="0"/>
                <a:ea typeface="Cambria" pitchFamily="34" charset="-122"/>
                <a:cs typeface="Cambria" pitchFamily="34" charset="-120"/>
              </a:rPr>
              <a:t>0.5% of total sales, turnover or gross receipts</a:t>
            </a:r>
            <a:endParaRPr lang="en-US" sz="2000" dirty="0"/>
          </a:p>
        </p:txBody>
      </p:sp>
      <p:sp>
        <p:nvSpPr>
          <p:cNvPr id="16" name="Text 12"/>
          <p:cNvSpPr/>
          <p:nvPr/>
        </p:nvSpPr>
        <p:spPr>
          <a:xfrm>
            <a:off x="6537960" y="3703320"/>
            <a:ext cx="4846320" cy="365760"/>
          </a:xfrm>
          <a:prstGeom prst="rect">
            <a:avLst/>
          </a:prstGeom>
          <a:noFill/>
          <a:ln/>
        </p:spPr>
        <p:txBody>
          <a:bodyPr wrap="square" lIns="0" tIns="0" rIns="0" bIns="0" rtlCol="0" anchor="ctr"/>
          <a:lstStyle/>
          <a:p>
            <a:pPr marL="0" indent="0">
              <a:buNone/>
            </a:pPr>
            <a:r>
              <a:rPr lang="en-US" sz="1300" i="1" dirty="0">
                <a:solidFill>
                  <a:srgbClr val="CADCFC"/>
                </a:solidFill>
                <a:latin typeface="Calibri" pitchFamily="34" charset="0"/>
                <a:ea typeface="Calibri" pitchFamily="34" charset="-122"/>
                <a:cs typeface="Calibri" pitchFamily="34" charset="-120"/>
              </a:rPr>
              <a:t>subject to a maximum of ₹1,50,000</a:t>
            </a:r>
            <a:endParaRPr lang="en-US" sz="1300" dirty="0"/>
          </a:p>
        </p:txBody>
      </p:sp>
      <p:sp>
        <p:nvSpPr>
          <p:cNvPr id="17" name="Shape 13"/>
          <p:cNvSpPr/>
          <p:nvPr/>
        </p:nvSpPr>
        <p:spPr>
          <a:xfrm>
            <a:off x="6537960" y="4206240"/>
            <a:ext cx="4846320" cy="0"/>
          </a:xfrm>
          <a:prstGeom prst="line">
            <a:avLst/>
          </a:prstGeom>
          <a:noFill/>
          <a:ln w="12700">
            <a:solidFill>
              <a:srgbClr val="3F4A85"/>
            </a:solidFill>
            <a:prstDash val="solid"/>
          </a:ln>
        </p:spPr>
      </p:sp>
      <p:sp>
        <p:nvSpPr>
          <p:cNvPr id="18" name="Text 14"/>
          <p:cNvSpPr/>
          <p:nvPr/>
        </p:nvSpPr>
        <p:spPr>
          <a:xfrm>
            <a:off x="6537960" y="4343400"/>
            <a:ext cx="4846320" cy="1463040"/>
          </a:xfrm>
          <a:prstGeom prst="rect">
            <a:avLst/>
          </a:prstGeom>
          <a:noFill/>
          <a:ln/>
        </p:spPr>
        <p:txBody>
          <a:bodyPr wrap="square" lIns="0" tIns="0" rIns="0" bIns="0" rtlCol="0" anchor="t"/>
          <a:lstStyle/>
          <a:p>
            <a:pPr marL="0" indent="0">
              <a:lnSpc>
                <a:spcPct val="125000"/>
              </a:lnSpc>
              <a:buNone/>
            </a:pPr>
            <a:r>
              <a:rPr lang="en-US" sz="1250" dirty="0">
                <a:solidFill>
                  <a:srgbClr val="CADCFC"/>
                </a:solidFill>
                <a:latin typeface="Calibri" pitchFamily="34" charset="0"/>
                <a:ea typeface="Calibri" pitchFamily="34" charset="-122"/>
                <a:cs typeface="Calibri" pitchFamily="34" charset="-120"/>
              </a:rPr>
              <a:t>Reasonable cause (e.g. natural calamity, resignation of auditor, labour dispute) may allow relief from penalty under Section 273B.</a:t>
            </a:r>
            <a:endParaRPr lang="en-US" sz="1250" dirty="0"/>
          </a:p>
        </p:txBody>
      </p:sp>
      <p:sp>
        <p:nvSpPr>
          <p:cNvPr id="19" name="Text 15"/>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Tax Audit — Section 44AB</a:t>
            </a:r>
            <a:endParaRPr lang="en-US" sz="900" dirty="0"/>
          </a:p>
        </p:txBody>
      </p:sp>
      <p:sp>
        <p:nvSpPr>
          <p:cNvPr id="20" name="Text 16"/>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5</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30FD-1FC0-099F-5243-AD1F394984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31D49-5851-0BA4-EF70-C4B9B8690F41}"/>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C2B541C8-E2BF-ABDF-2112-8CC71BE1F518}"/>
              </a:ext>
            </a:extLst>
          </p:cNvPr>
          <p:cNvGraphicFramePr>
            <a:graphicFrameLocks noGrp="1"/>
          </p:cNvGraphicFramePr>
          <p:nvPr>
            <p:ph idx="1"/>
          </p:nvPr>
        </p:nvGraphicFramePr>
        <p:xfrm>
          <a:off x="1069643" y="1405721"/>
          <a:ext cx="10735670" cy="4566539"/>
        </p:xfrm>
        <a:graphic>
          <a:graphicData uri="http://schemas.openxmlformats.org/drawingml/2006/table">
            <a:tbl>
              <a:tblPr firstRow="1" bandRow="1">
                <a:tableStyleId>{5C22544A-7EE6-4342-B048-85BDC9FD1C3A}</a:tableStyleId>
              </a:tblPr>
              <a:tblGrid>
                <a:gridCol w="751826">
                  <a:extLst>
                    <a:ext uri="{9D8B030D-6E8A-4147-A177-3AD203B41FA5}">
                      <a16:colId xmlns:a16="http://schemas.microsoft.com/office/drawing/2014/main" val="3327792171"/>
                    </a:ext>
                  </a:extLst>
                </a:gridCol>
                <a:gridCol w="801623">
                  <a:extLst>
                    <a:ext uri="{9D8B030D-6E8A-4147-A177-3AD203B41FA5}">
                      <a16:colId xmlns:a16="http://schemas.microsoft.com/office/drawing/2014/main" val="51296385"/>
                    </a:ext>
                  </a:extLst>
                </a:gridCol>
                <a:gridCol w="1020860">
                  <a:extLst>
                    <a:ext uri="{9D8B030D-6E8A-4147-A177-3AD203B41FA5}">
                      <a16:colId xmlns:a16="http://schemas.microsoft.com/office/drawing/2014/main" val="2161901626"/>
                    </a:ext>
                  </a:extLst>
                </a:gridCol>
                <a:gridCol w="8161361">
                  <a:extLst>
                    <a:ext uri="{9D8B030D-6E8A-4147-A177-3AD203B41FA5}">
                      <a16:colId xmlns:a16="http://schemas.microsoft.com/office/drawing/2014/main" val="810334628"/>
                    </a:ext>
                  </a:extLst>
                </a:gridCol>
              </a:tblGrid>
              <a:tr h="755898">
                <a:tc>
                  <a:txBody>
                    <a:bodyPr/>
                    <a:lstStyle/>
                    <a:p>
                      <a:pPr algn="just"/>
                      <a:r>
                        <a:rPr lang="en-US" dirty="0"/>
                        <a:t>Para</a:t>
                      </a:r>
                    </a:p>
                  </a:txBody>
                  <a:tcPr/>
                </a:tc>
                <a:tc>
                  <a:txBody>
                    <a:bodyPr/>
                    <a:lstStyle/>
                    <a:p>
                      <a:pPr algn="just"/>
                      <a:r>
                        <a:rPr lang="en-US" dirty="0"/>
                        <a:t>Page</a:t>
                      </a:r>
                    </a:p>
                  </a:txBody>
                  <a:tcPr/>
                </a:tc>
                <a:tc>
                  <a:txBody>
                    <a:bodyPr/>
                    <a:lstStyle/>
                    <a:p>
                      <a:pPr algn="just"/>
                      <a:r>
                        <a:rPr lang="en-US" dirty="0"/>
                        <a:t>Existing Content</a:t>
                      </a:r>
                    </a:p>
                  </a:txBody>
                  <a:tcPr/>
                </a:tc>
                <a:tc>
                  <a:txBody>
                    <a:bodyPr/>
                    <a:lstStyle/>
                    <a:p>
                      <a:pPr algn="just"/>
                      <a:r>
                        <a:rPr lang="en-US" dirty="0"/>
                        <a:t>Proposed Addition/Change in the Exposure Draft of the Guidance Note &amp; Rationale</a:t>
                      </a:r>
                    </a:p>
                    <a:p>
                      <a:pPr algn="just"/>
                      <a:endParaRPr lang="en-US" dirty="0"/>
                    </a:p>
                  </a:txBody>
                  <a:tcPr/>
                </a:tc>
                <a:extLst>
                  <a:ext uri="{0D108BD9-81ED-4DB2-BD59-A6C34878D82A}">
                    <a16:rowId xmlns:a16="http://schemas.microsoft.com/office/drawing/2014/main" val="3137377403"/>
                  </a:ext>
                </a:extLst>
              </a:tr>
              <a:tr h="1250321">
                <a:tc>
                  <a:txBody>
                    <a:bodyPr/>
                    <a:lstStyle/>
                    <a:p>
                      <a:pPr algn="just"/>
                      <a:r>
                        <a:rPr lang="en-US" dirty="0"/>
                        <a:t>New Para 13.17</a:t>
                      </a:r>
                    </a:p>
                  </a:txBody>
                  <a:tcPr/>
                </a:tc>
                <a:tc>
                  <a:txBody>
                    <a:bodyPr/>
                    <a:lstStyle/>
                    <a:p>
                      <a:pPr algn="just"/>
                      <a:r>
                        <a:rPr lang="en-US" dirty="0"/>
                        <a:t>49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new para 13.17 -  </a:t>
                      </a:r>
                      <a:r>
                        <a:rPr lang="en-US" sz="1800" dirty="0">
                          <a:latin typeface="Tahoma" panose="020B0604030504040204" pitchFamily="34" charset="0"/>
                          <a:ea typeface="Tahoma" panose="020B0604030504040204" pitchFamily="34" charset="0"/>
                          <a:cs typeface="Tahoma" panose="020B0604030504040204" pitchFamily="34" charset="0"/>
                        </a:rPr>
                        <a:t>It is noticed that AI is being employed for the purpose of Audit, in such a case, the ultimate responsibility lies with the auditor. Moreover, it is necessary to observe responsibilities flowing from the Act and Regulations, Code of Ethics (2026) and Standards on Auditing etc.</a:t>
                      </a:r>
                      <a:endPar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564982526"/>
                  </a:ext>
                </a:extLst>
              </a:tr>
              <a:tr h="2452294">
                <a:tc>
                  <a:txBody>
                    <a:bodyPr/>
                    <a:lstStyle/>
                    <a:p>
                      <a:pPr algn="just"/>
                      <a:r>
                        <a:rPr lang="en-US" dirty="0"/>
                        <a:t>New Para 13.18</a:t>
                      </a:r>
                    </a:p>
                  </a:txBody>
                  <a:tcPr/>
                </a:tc>
                <a:tc>
                  <a:txBody>
                    <a:bodyPr/>
                    <a:lstStyle/>
                    <a:p>
                      <a:pPr algn="just"/>
                      <a:r>
                        <a:rPr lang="en-US" dirty="0"/>
                        <a:t>49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new para 13.18 -  </a:t>
                      </a:r>
                      <a:r>
                        <a:rPr lang="en-US" sz="1800" dirty="0">
                          <a:latin typeface="Tahoma" panose="020B0604030504040204" pitchFamily="34" charset="0"/>
                          <a:ea typeface="Tahoma" panose="020B0604030504040204" pitchFamily="34" charset="0"/>
                          <a:cs typeface="Tahoma" panose="020B0604030504040204" pitchFamily="34" charset="0"/>
                        </a:rPr>
                        <a:t>This is the last edition of the Guidance Note on Tax Audit under section 44AB of the Income-tax Act, 1961. With effect from 1 April 2026, the Income-tax Act, 2025 has come into force, and tax audits in respect of tax years governed by Income-tax Act, 2025, shall be governed by section 63.</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dirty="0">
                          <a:latin typeface="Tahoma" panose="020B0604030504040204" pitchFamily="34" charset="0"/>
                          <a:ea typeface="Tahoma" panose="020B0604030504040204" pitchFamily="34" charset="0"/>
                          <a:cs typeface="Tahoma" panose="020B0604030504040204" pitchFamily="34" charset="0"/>
                        </a:rPr>
                        <a:t>However, tax audit or any proceeding in respect of previous years governed by the Income-tax Act, 1961, shall continue to be governed by the relevant provisions of the Income-tax Act, 1961 by virtue of the repeal and saving provisions contained in section 536 of the Income-tax Act, 2025</a:t>
                      </a: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a:t>
                      </a:r>
                      <a:endParaRPr lang="en-US" sz="18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083957118"/>
                  </a:ext>
                </a:extLst>
              </a:tr>
            </a:tbl>
          </a:graphicData>
        </a:graphic>
      </p:graphicFrame>
      <p:pic>
        <p:nvPicPr>
          <p:cNvPr id="5" name="Picture 4" descr="ICAI-Logo">
            <a:extLst>
              <a:ext uri="{FF2B5EF4-FFF2-40B4-BE49-F238E27FC236}">
                <a16:creationId xmlns:a16="http://schemas.microsoft.com/office/drawing/2014/main" id="{E65BAD6F-2C1F-33AB-6B5E-09CCFA6D4418}"/>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108F8D2C-69DD-E000-362F-EF63D524CEFF}"/>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8B4BE790-8DAB-76B8-E34E-552F75A688EE}"/>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307383268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57366-2183-F094-5084-459C1A498B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A795AC-3131-8DF6-DE26-C86C2ADDFE14}"/>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B10B618F-0FEA-02D9-EC2F-757BF8E9CDDB}"/>
              </a:ext>
            </a:extLst>
          </p:cNvPr>
          <p:cNvGraphicFramePr>
            <a:graphicFrameLocks noGrp="1"/>
          </p:cNvGraphicFramePr>
          <p:nvPr>
            <p:ph idx="1"/>
            <p:extLst>
              <p:ext uri="{D42A27DB-BD31-4B8C-83A1-F6EECF244321}">
                <p14:modId xmlns:p14="http://schemas.microsoft.com/office/powerpoint/2010/main" val="2614260061"/>
              </p:ext>
            </p:extLst>
          </p:nvPr>
        </p:nvGraphicFramePr>
        <p:xfrm>
          <a:off x="838200" y="1190085"/>
          <a:ext cx="10735670" cy="5394960"/>
        </p:xfrm>
        <a:graphic>
          <a:graphicData uri="http://schemas.openxmlformats.org/drawingml/2006/table">
            <a:tbl>
              <a:tblPr firstRow="1" bandRow="1">
                <a:tableStyleId>{5C22544A-7EE6-4342-B048-85BDC9FD1C3A}</a:tableStyleId>
              </a:tblPr>
              <a:tblGrid>
                <a:gridCol w="751826">
                  <a:extLst>
                    <a:ext uri="{9D8B030D-6E8A-4147-A177-3AD203B41FA5}">
                      <a16:colId xmlns:a16="http://schemas.microsoft.com/office/drawing/2014/main" val="3327792171"/>
                    </a:ext>
                  </a:extLst>
                </a:gridCol>
                <a:gridCol w="801623">
                  <a:extLst>
                    <a:ext uri="{9D8B030D-6E8A-4147-A177-3AD203B41FA5}">
                      <a16:colId xmlns:a16="http://schemas.microsoft.com/office/drawing/2014/main" val="51296385"/>
                    </a:ext>
                  </a:extLst>
                </a:gridCol>
                <a:gridCol w="2180920">
                  <a:extLst>
                    <a:ext uri="{9D8B030D-6E8A-4147-A177-3AD203B41FA5}">
                      <a16:colId xmlns:a16="http://schemas.microsoft.com/office/drawing/2014/main" val="2161901626"/>
                    </a:ext>
                  </a:extLst>
                </a:gridCol>
                <a:gridCol w="7001301">
                  <a:extLst>
                    <a:ext uri="{9D8B030D-6E8A-4147-A177-3AD203B41FA5}">
                      <a16:colId xmlns:a16="http://schemas.microsoft.com/office/drawing/2014/main" val="810334628"/>
                    </a:ext>
                  </a:extLst>
                </a:gridCol>
              </a:tblGrid>
              <a:tr h="770253">
                <a:tc>
                  <a:txBody>
                    <a:bodyPr/>
                    <a:lstStyle/>
                    <a:p>
                      <a:pPr algn="just"/>
                      <a:r>
                        <a:rPr lang="en-US" sz="1800" dirty="0"/>
                        <a:t>Para</a:t>
                      </a:r>
                    </a:p>
                  </a:txBody>
                  <a:tcPr/>
                </a:tc>
                <a:tc>
                  <a:txBody>
                    <a:bodyPr/>
                    <a:lstStyle/>
                    <a:p>
                      <a:pPr algn="just"/>
                      <a:r>
                        <a:rPr lang="en-US" sz="1800" dirty="0"/>
                        <a:t>Page</a:t>
                      </a:r>
                    </a:p>
                  </a:txBody>
                  <a:tcPr/>
                </a:tc>
                <a:tc>
                  <a:txBody>
                    <a:bodyPr/>
                    <a:lstStyle/>
                    <a:p>
                      <a:pPr algn="just"/>
                      <a:r>
                        <a:rPr lang="en-US" sz="1800" dirty="0"/>
                        <a:t>Existing Content</a:t>
                      </a:r>
                    </a:p>
                  </a:txBody>
                  <a:tcPr/>
                </a:tc>
                <a:tc>
                  <a:txBody>
                    <a:bodyPr/>
                    <a:lstStyle/>
                    <a:p>
                      <a:pPr algn="just"/>
                      <a:r>
                        <a:rPr lang="en-US" sz="1800" dirty="0"/>
                        <a:t>Proposed Addition/Change in the Exposure Draft of the Guidance Note &amp; Rationale</a:t>
                      </a:r>
                    </a:p>
                    <a:p>
                      <a:pPr algn="just"/>
                      <a:endParaRPr lang="en-US" sz="1800" dirty="0"/>
                    </a:p>
                  </a:txBody>
                  <a:tcPr/>
                </a:tc>
                <a:extLst>
                  <a:ext uri="{0D108BD9-81ED-4DB2-BD59-A6C34878D82A}">
                    <a16:rowId xmlns:a16="http://schemas.microsoft.com/office/drawing/2014/main" val="3137377403"/>
                  </a:ext>
                </a:extLst>
              </a:tr>
              <a:tr h="3617549">
                <a:tc>
                  <a:txBody>
                    <a:bodyPr/>
                    <a:lstStyle/>
                    <a:p>
                      <a:pPr algn="just"/>
                      <a:r>
                        <a:rPr lang="en-US" sz="1800" dirty="0"/>
                        <a:t>25.13</a:t>
                      </a:r>
                    </a:p>
                  </a:txBody>
                  <a:tcPr/>
                </a:tc>
                <a:tc>
                  <a:txBody>
                    <a:bodyPr/>
                    <a:lstStyle/>
                    <a:p>
                      <a:pPr algn="just"/>
                      <a:r>
                        <a:rPr lang="en-US" sz="1800" dirty="0"/>
                        <a:t>109</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If the answer to clause 13(d) above is in affirmative, the amount of adjustment against each ICDS is required to be quantified in clause 13(e). For the purpose, the table is prescribed in the clause.</a:t>
                      </a:r>
                      <a:endParaRPr lang="en-US" sz="1800" b="0" dirty="0">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Following can be added at Para 25.13-</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For example-If goods purchased at ₹ 1,000 per unit carrying GST@18% and 100 units are in stock. Then as per accounting standard, valuation will be ₹ 1,00,000 (100*1000). However, as per ICDS, valuation will be 100</a:t>
                      </a:r>
                      <a:r>
                        <a:rPr lang="en-US" sz="1800" b="0"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 x [</a:t>
                      </a: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1000+18% of 1000] i.e. ₹ 1,18,000. Thus, there is difference of ₹ 18,000 between amount as per ICDS and that as per Financial Statement. In case of opening inventory this figure results in decrease in profit whereas in case of closing inventory, the same will result in increase in profit.</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The detailed information on ICDS can be obtained from-</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Income Computation and Disclosure Standards (ICDS) notified by the CBDT under section 145(2) of the Income-tax Act, 1961. DTC also brought  the publication- “Technical Guide on Income Computation and Disclosure Standards” in July 2017 which can be assessed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https://resource.cdn.icai.org/45963dtc36184.pdf</a:t>
                      </a: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1A494B45-F209-43EB-4757-7EA56E49F392}"/>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02B8AD15-129D-C52C-B4A5-1109230E33BD}"/>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209F0A63-8796-1F87-8CA4-E907B93CAC0C}"/>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6524647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36774-C0D8-67F9-B497-190AE789F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3256C4-6364-15EA-EABA-F343395DC3FE}"/>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8CC1207E-8943-8FAA-DFA3-E9188AA8F41E}"/>
              </a:ext>
            </a:extLst>
          </p:cNvPr>
          <p:cNvGraphicFramePr>
            <a:graphicFrameLocks noGrp="1"/>
          </p:cNvGraphicFramePr>
          <p:nvPr>
            <p:ph idx="1"/>
            <p:extLst>
              <p:ext uri="{D42A27DB-BD31-4B8C-83A1-F6EECF244321}">
                <p14:modId xmlns:p14="http://schemas.microsoft.com/office/powerpoint/2010/main" val="2329386177"/>
              </p:ext>
            </p:extLst>
          </p:nvPr>
        </p:nvGraphicFramePr>
        <p:xfrm>
          <a:off x="728165" y="1375376"/>
          <a:ext cx="10735670" cy="5059680"/>
        </p:xfrm>
        <a:graphic>
          <a:graphicData uri="http://schemas.openxmlformats.org/drawingml/2006/table">
            <a:tbl>
              <a:tblPr firstRow="1" bandRow="1">
                <a:tableStyleId>{5C22544A-7EE6-4342-B048-85BDC9FD1C3A}</a:tableStyleId>
              </a:tblPr>
              <a:tblGrid>
                <a:gridCol w="1018464">
                  <a:extLst>
                    <a:ext uri="{9D8B030D-6E8A-4147-A177-3AD203B41FA5}">
                      <a16:colId xmlns:a16="http://schemas.microsoft.com/office/drawing/2014/main" val="3327792171"/>
                    </a:ext>
                  </a:extLst>
                </a:gridCol>
                <a:gridCol w="668741">
                  <a:extLst>
                    <a:ext uri="{9D8B030D-6E8A-4147-A177-3AD203B41FA5}">
                      <a16:colId xmlns:a16="http://schemas.microsoft.com/office/drawing/2014/main" val="51296385"/>
                    </a:ext>
                  </a:extLst>
                </a:gridCol>
                <a:gridCol w="1528549">
                  <a:extLst>
                    <a:ext uri="{9D8B030D-6E8A-4147-A177-3AD203B41FA5}">
                      <a16:colId xmlns:a16="http://schemas.microsoft.com/office/drawing/2014/main" val="2161901626"/>
                    </a:ext>
                  </a:extLst>
                </a:gridCol>
                <a:gridCol w="7519916">
                  <a:extLst>
                    <a:ext uri="{9D8B030D-6E8A-4147-A177-3AD203B41FA5}">
                      <a16:colId xmlns:a16="http://schemas.microsoft.com/office/drawing/2014/main" val="810334628"/>
                    </a:ext>
                  </a:extLst>
                </a:gridCol>
              </a:tblGrid>
              <a:tr h="902451">
                <a:tc>
                  <a:txBody>
                    <a:bodyPr/>
                    <a:lstStyle/>
                    <a:p>
                      <a:pPr algn="just"/>
                      <a:r>
                        <a:rPr lang="en-US" sz="3200" dirty="0"/>
                        <a:t>Para</a:t>
                      </a:r>
                    </a:p>
                  </a:txBody>
                  <a:tcPr/>
                </a:tc>
                <a:tc>
                  <a:txBody>
                    <a:bodyPr/>
                    <a:lstStyle/>
                    <a:p>
                      <a:pPr algn="just"/>
                      <a:r>
                        <a:rPr lang="en-US" sz="3200" dirty="0"/>
                        <a:t>Page</a:t>
                      </a:r>
                    </a:p>
                  </a:txBody>
                  <a:tcPr/>
                </a:tc>
                <a:tc>
                  <a:txBody>
                    <a:bodyPr/>
                    <a:lstStyle/>
                    <a:p>
                      <a:pPr algn="just"/>
                      <a:r>
                        <a:rPr lang="en-US" sz="3200" dirty="0"/>
                        <a:t>Existing Content</a:t>
                      </a:r>
                    </a:p>
                  </a:txBody>
                  <a:tcPr/>
                </a:tc>
                <a:tc>
                  <a:txBody>
                    <a:bodyPr/>
                    <a:lstStyle/>
                    <a:p>
                      <a:pPr algn="just"/>
                      <a:r>
                        <a:rPr lang="en-US" sz="3200" dirty="0"/>
                        <a:t>Proposed Addition/Change in the Exposure Draft of the Guidance Note &amp; Rationale</a:t>
                      </a:r>
                    </a:p>
                    <a:p>
                      <a:pPr algn="just"/>
                      <a:endParaRPr lang="en-US" sz="3200" dirty="0"/>
                    </a:p>
                  </a:txBody>
                  <a:tcPr/>
                </a:tc>
                <a:extLst>
                  <a:ext uri="{0D108BD9-81ED-4DB2-BD59-A6C34878D82A}">
                    <a16:rowId xmlns:a16="http://schemas.microsoft.com/office/drawing/2014/main" val="3137377403"/>
                  </a:ext>
                </a:extLst>
              </a:tr>
              <a:tr h="1289737">
                <a:tc>
                  <a:txBody>
                    <a:bodyPr/>
                    <a:lstStyle/>
                    <a:p>
                      <a:pPr algn="just"/>
                      <a:r>
                        <a:rPr lang="en-US" sz="3200" dirty="0"/>
                        <a:t>In Various Para</a:t>
                      </a:r>
                    </a:p>
                  </a:txBody>
                  <a:tcPr/>
                </a:tc>
                <a:tc>
                  <a:txBody>
                    <a:bodyPr/>
                    <a:lstStyle/>
                    <a:p>
                      <a:pPr algn="just"/>
                      <a:endParaRPr lang="en-US" sz="32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32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dirty="0">
                          <a:latin typeface="Tahoma" panose="020B0604030504040204" pitchFamily="34" charset="0"/>
                          <a:ea typeface="Tahoma" panose="020B0604030504040204" pitchFamily="34" charset="0"/>
                          <a:cs typeface="Tahoma" panose="020B0604030504040204" pitchFamily="34" charset="0"/>
                        </a:rPr>
                        <a:t>Incorporated TAQRB observations relating to irregularities, deficiencies, and common errors observed during review of tax audit reports, with an appropriate disclaimer. Refer </a:t>
                      </a:r>
                      <a:r>
                        <a:rPr lang="en-US" sz="3200" b="1" dirty="0">
                          <a:latin typeface="Tahoma" panose="020B0604030504040204" pitchFamily="34" charset="0"/>
                          <a:ea typeface="Tahoma" panose="020B0604030504040204" pitchFamily="34" charset="0"/>
                          <a:cs typeface="Tahoma" panose="020B0604030504040204" pitchFamily="34" charset="0"/>
                        </a:rPr>
                        <a:t>Attachment -2</a:t>
                      </a:r>
                      <a:endParaRPr lang="en-US" sz="3200" b="1"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32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0EAEC3B0-2B29-43E8-72A4-D53B1B24B477}"/>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3C46213B-CE7D-A200-8B42-FC83323DB58F}"/>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BAA833F1-4257-5718-A943-E5FE8D91A5D4}"/>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0330392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DD36-A4D3-7463-3404-4DD7A2108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B2A7F6-9E79-CAEB-50A7-DA08A0B2564E}"/>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CFCBC71F-0CC7-A1F2-D49E-A04B99A160EF}"/>
              </a:ext>
            </a:extLst>
          </p:cNvPr>
          <p:cNvGraphicFramePr>
            <a:graphicFrameLocks noGrp="1"/>
          </p:cNvGraphicFramePr>
          <p:nvPr>
            <p:ph idx="1"/>
            <p:extLst>
              <p:ext uri="{D42A27DB-BD31-4B8C-83A1-F6EECF244321}">
                <p14:modId xmlns:p14="http://schemas.microsoft.com/office/powerpoint/2010/main" val="721390560"/>
              </p:ext>
            </p:extLst>
          </p:nvPr>
        </p:nvGraphicFramePr>
        <p:xfrm>
          <a:off x="1067937" y="2169992"/>
          <a:ext cx="9768385" cy="4488180"/>
        </p:xfrm>
        <a:graphic>
          <a:graphicData uri="http://schemas.openxmlformats.org/drawingml/2006/table">
            <a:tbl>
              <a:tblPr firstRow="1" bandRow="1">
                <a:tableStyleId>{5C22544A-7EE6-4342-B048-85BDC9FD1C3A}</a:tableStyleId>
              </a:tblPr>
              <a:tblGrid>
                <a:gridCol w="3190164">
                  <a:extLst>
                    <a:ext uri="{9D8B030D-6E8A-4147-A177-3AD203B41FA5}">
                      <a16:colId xmlns:a16="http://schemas.microsoft.com/office/drawing/2014/main" val="2161901626"/>
                    </a:ext>
                  </a:extLst>
                </a:gridCol>
                <a:gridCol w="6578221">
                  <a:extLst>
                    <a:ext uri="{9D8B030D-6E8A-4147-A177-3AD203B41FA5}">
                      <a16:colId xmlns:a16="http://schemas.microsoft.com/office/drawing/2014/main" val="810334628"/>
                    </a:ext>
                  </a:extLst>
                </a:gridCol>
              </a:tblGrid>
              <a:tr h="1239838">
                <a:tc>
                  <a:txBody>
                    <a:bodyPr/>
                    <a:lstStyle/>
                    <a:p>
                      <a:pPr algn="just"/>
                      <a:r>
                        <a:rPr lang="en-US" sz="2800" dirty="0"/>
                        <a:t>Existing Appendix</a:t>
                      </a:r>
                    </a:p>
                  </a:txBody>
                  <a:tcPr/>
                </a:tc>
                <a:tc>
                  <a:txBody>
                    <a:bodyPr/>
                    <a:lstStyle/>
                    <a:p>
                      <a:pPr algn="just"/>
                      <a:r>
                        <a:rPr lang="en-US" sz="2800" dirty="0"/>
                        <a:t>Proposed Addition/Change in the Exposure Draft of the Guidance Note &amp; Rationale</a:t>
                      </a:r>
                    </a:p>
                    <a:p>
                      <a:pPr algn="just"/>
                      <a:endParaRPr lang="en-US" sz="2800" dirty="0"/>
                    </a:p>
                  </a:txBody>
                  <a:tcPr/>
                </a:tc>
                <a:extLst>
                  <a:ext uri="{0D108BD9-81ED-4DB2-BD59-A6C34878D82A}">
                    <a16:rowId xmlns:a16="http://schemas.microsoft.com/office/drawing/2014/main" val="3137377403"/>
                  </a:ext>
                </a:extLst>
              </a:tr>
              <a:tr h="1847969">
                <a:tc>
                  <a:txBody>
                    <a:bodyPr/>
                    <a:lstStyle/>
                    <a:p>
                      <a:pPr marL="0" marR="0" lvl="0" indent="0" algn="just" defTabSz="914400" rtl="0" eaLnBrk="1" fontAlgn="auto" latinLnBrk="0" hangingPunct="1">
                        <a:lnSpc>
                          <a:spcPct val="100000"/>
                        </a:lnSpc>
                        <a:spcBef>
                          <a:spcPts val="300"/>
                        </a:spcBef>
                        <a:spcAft>
                          <a:spcPts val="300"/>
                        </a:spcAft>
                        <a:buClrTx/>
                        <a:buSzTx/>
                        <a:buFontTx/>
                        <a:buNone/>
                        <a:tabLst/>
                        <a:defRPr/>
                      </a:pPr>
                      <a:r>
                        <a:rPr lang="en-US" sz="2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Appendix VII – Council Guidelines No.-1 CA(7)/02/2008, dated 8</a:t>
                      </a:r>
                      <a:r>
                        <a:rPr lang="en-US" sz="2800" b="0" kern="1200" baseline="30000" dirty="0">
                          <a:solidFill>
                            <a:schemeClr val="dk1"/>
                          </a:solidFill>
                          <a:latin typeface="Tahoma" panose="020B0604030504040204" pitchFamily="34" charset="0"/>
                          <a:ea typeface="Tahoma" panose="020B0604030504040204" pitchFamily="34" charset="0"/>
                          <a:cs typeface="Tahoma" panose="020B0604030504040204" pitchFamily="34" charset="0"/>
                        </a:rPr>
                        <a:t>th</a:t>
                      </a:r>
                      <a:r>
                        <a:rPr lang="en-US" sz="2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 August, 2008.</a:t>
                      </a:r>
                      <a:endParaRPr lang="en-US" sz="2800" b="0" kern="1200" dirty="0">
                        <a:solidFill>
                          <a:schemeClr val="dk1"/>
                        </a:solidFill>
                        <a:highlight>
                          <a:srgbClr val="FFFF00"/>
                        </a:highligh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8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0" kern="1200" dirty="0">
                          <a:solidFill>
                            <a:schemeClr val="dk1"/>
                          </a:solidFill>
                          <a:latin typeface="Tahoma" panose="020B0604030504040204" pitchFamily="34" charset="0"/>
                          <a:ea typeface="Tahoma" panose="020B0604030504040204" pitchFamily="34" charset="0"/>
                          <a:cs typeface="Tahoma" panose="020B0604030504040204" pitchFamily="34" charset="0"/>
                        </a:rPr>
                        <a:t>Replace with the relevant provisions of the Guidelines on Ethical Issues, 2026 (applicable with effect from 1 April 2026), specifically Pages </a:t>
                      </a:r>
                      <a:r>
                        <a:rPr lang="en-US" sz="2800" b="1" kern="1200" dirty="0">
                          <a:solidFill>
                            <a:schemeClr val="dk1"/>
                          </a:solidFill>
                          <a:latin typeface="Tahoma" panose="020B0604030504040204" pitchFamily="34" charset="0"/>
                          <a:ea typeface="Tahoma" panose="020B0604030504040204" pitchFamily="34" charset="0"/>
                          <a:cs typeface="Tahoma" panose="020B0604030504040204" pitchFamily="34" charset="0"/>
                        </a:rPr>
                        <a:t>159 to 166. (refer Attachment 3)</a:t>
                      </a:r>
                      <a:endParaRPr lang="en-US" sz="2800" b="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1564982526"/>
                  </a:ext>
                </a:extLst>
              </a:tr>
            </a:tbl>
          </a:graphicData>
        </a:graphic>
      </p:graphicFrame>
      <p:pic>
        <p:nvPicPr>
          <p:cNvPr id="5" name="Picture 4" descr="ICAI-Logo">
            <a:extLst>
              <a:ext uri="{FF2B5EF4-FFF2-40B4-BE49-F238E27FC236}">
                <a16:creationId xmlns:a16="http://schemas.microsoft.com/office/drawing/2014/main" id="{287AB349-1510-37FD-D99B-2981F565DCBD}"/>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1C1A3CF5-6DF5-015E-C8EF-1C2695F6DD4A}"/>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425E6B46-FF68-C76F-D930-B838833437DB}"/>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2922594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31BB0-28DC-3846-B2D3-F9D16CE63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2CADE-ADFB-85C3-60C1-5D53C8245E6A}"/>
              </a:ext>
            </a:extLst>
          </p:cNvPr>
          <p:cNvSpPr>
            <a:spLocks noGrp="1"/>
          </p:cNvSpPr>
          <p:nvPr>
            <p:ph type="title"/>
          </p:nvPr>
        </p:nvSpPr>
        <p:spPr>
          <a:xfrm>
            <a:off x="838200" y="272955"/>
            <a:ext cx="10515600" cy="731499"/>
          </a:xfrm>
        </p:spPr>
        <p:txBody>
          <a:bodyPr>
            <a:normAutofit fontScale="90000"/>
          </a:bodyPr>
          <a:lstStyle/>
          <a:p>
            <a:pPr algn="just"/>
            <a:r>
              <a:rPr lang="en-IN" sz="2700" b="1" dirty="0">
                <a:solidFill>
                  <a:schemeClr val="accent1"/>
                </a:solidFill>
                <a:latin typeface="+mn-lt"/>
              </a:rPr>
              <a:t>Revision of Guidance Note on Tax Audit under section 44AB of the Income-tax Act,1961  </a:t>
            </a:r>
            <a:endParaRPr lang="en-US" dirty="0"/>
          </a:p>
        </p:txBody>
      </p:sp>
      <p:graphicFrame>
        <p:nvGraphicFramePr>
          <p:cNvPr id="4" name="Content Placeholder 3">
            <a:extLst>
              <a:ext uri="{FF2B5EF4-FFF2-40B4-BE49-F238E27FC236}">
                <a16:creationId xmlns:a16="http://schemas.microsoft.com/office/drawing/2014/main" id="{FDC9EE99-B9B1-ADB2-88AF-C6E6B20A1DA6}"/>
              </a:ext>
            </a:extLst>
          </p:cNvPr>
          <p:cNvGraphicFramePr>
            <a:graphicFrameLocks noGrp="1"/>
          </p:cNvGraphicFramePr>
          <p:nvPr>
            <p:ph idx="1"/>
            <p:extLst>
              <p:ext uri="{D42A27DB-BD31-4B8C-83A1-F6EECF244321}">
                <p14:modId xmlns:p14="http://schemas.microsoft.com/office/powerpoint/2010/main" val="1813387280"/>
              </p:ext>
            </p:extLst>
          </p:nvPr>
        </p:nvGraphicFramePr>
        <p:xfrm>
          <a:off x="152400" y="1142809"/>
          <a:ext cx="11734799" cy="5394960"/>
        </p:xfrm>
        <a:graphic>
          <a:graphicData uri="http://schemas.openxmlformats.org/drawingml/2006/table">
            <a:tbl>
              <a:tblPr firstRow="1" bandRow="1">
                <a:tableStyleId>{5C22544A-7EE6-4342-B048-85BDC9FD1C3A}</a:tableStyleId>
              </a:tblPr>
              <a:tblGrid>
                <a:gridCol w="3302000">
                  <a:extLst>
                    <a:ext uri="{9D8B030D-6E8A-4147-A177-3AD203B41FA5}">
                      <a16:colId xmlns:a16="http://schemas.microsoft.com/office/drawing/2014/main" val="2161901626"/>
                    </a:ext>
                  </a:extLst>
                </a:gridCol>
                <a:gridCol w="8432799">
                  <a:extLst>
                    <a:ext uri="{9D8B030D-6E8A-4147-A177-3AD203B41FA5}">
                      <a16:colId xmlns:a16="http://schemas.microsoft.com/office/drawing/2014/main" val="810334628"/>
                    </a:ext>
                  </a:extLst>
                </a:gridCol>
              </a:tblGrid>
              <a:tr h="651215">
                <a:tc>
                  <a:txBody>
                    <a:bodyPr/>
                    <a:lstStyle/>
                    <a:p>
                      <a:pPr algn="just"/>
                      <a:r>
                        <a:rPr lang="en-US" sz="2400" dirty="0"/>
                        <a:t>Existing Appendix</a:t>
                      </a:r>
                    </a:p>
                  </a:txBody>
                  <a:tcPr/>
                </a:tc>
                <a:tc>
                  <a:txBody>
                    <a:bodyPr/>
                    <a:lstStyle/>
                    <a:p>
                      <a:pPr algn="just"/>
                      <a:r>
                        <a:rPr lang="en-US" sz="2400" dirty="0"/>
                        <a:t>Proposed Addition/Change in the Exposure Draft of the Guidance Note &amp; Rationale</a:t>
                      </a:r>
                    </a:p>
                    <a:p>
                      <a:pPr algn="just"/>
                      <a:endParaRPr lang="en-US" sz="2400" dirty="0"/>
                    </a:p>
                  </a:txBody>
                  <a:tcPr/>
                </a:tc>
                <a:extLst>
                  <a:ext uri="{0D108BD9-81ED-4DB2-BD59-A6C34878D82A}">
                    <a16:rowId xmlns:a16="http://schemas.microsoft.com/office/drawing/2014/main" val="3137377403"/>
                  </a:ext>
                </a:extLst>
              </a:tr>
              <a:tr h="100270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kern="1200" dirty="0">
                          <a:solidFill>
                            <a:schemeClr val="dk1"/>
                          </a:solidFill>
                          <a:latin typeface="Tahoma" panose="020B0604030504040204" pitchFamily="34" charset="0"/>
                          <a:ea typeface="Tahoma" panose="020B0604030504040204" pitchFamily="34" charset="0"/>
                          <a:cs typeface="Tahoma" panose="020B0604030504040204" pitchFamily="34" charset="0"/>
                        </a:rPr>
                        <a:t>Appendix IXA – Sample Management Representation Letter (MRL).</a:t>
                      </a:r>
                      <a:endParaRPr lang="en-US" sz="2400" b="0" kern="1200" dirty="0">
                        <a:solidFill>
                          <a:schemeClr val="dk1"/>
                        </a:solidFill>
                        <a:highlight>
                          <a:srgbClr val="FFFF00"/>
                        </a:highlight>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rPr>
                        <a:t>Replaced with MRL published in the publication - FAQs on Management Representation Letter issued by Accounting &amp; Assurance Board (AASB) Refer </a:t>
                      </a:r>
                      <a:r>
                        <a:rPr lang="en-US" sz="2400" b="1" i="0" kern="1200" dirty="0">
                          <a:solidFill>
                            <a:schemeClr val="dk1"/>
                          </a:solidFill>
                          <a:latin typeface="Tahoma" panose="020B0604030504040204" pitchFamily="34" charset="0"/>
                          <a:ea typeface="Tahoma" panose="020B0604030504040204" pitchFamily="34" charset="0"/>
                          <a:cs typeface="Tahoma" panose="020B0604030504040204" pitchFamily="34" charset="0"/>
                        </a:rPr>
                        <a:t>Attachment - 4</a:t>
                      </a:r>
                    </a:p>
                  </a:txBody>
                  <a:tcPr/>
                </a:tc>
                <a:extLst>
                  <a:ext uri="{0D108BD9-81ED-4DB2-BD59-A6C34878D82A}">
                    <a16:rowId xmlns:a16="http://schemas.microsoft.com/office/drawing/2014/main" val="1564982526"/>
                  </a:ext>
                </a:extLst>
              </a:tr>
              <a:tr h="131747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2400" b="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rPr>
                        <a:t>Insert new Appendix IXB &amp; IXC.</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rPr>
                        <a:t>Appendix IXB-</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rPr>
                        <a:t>Compilation</a:t>
                      </a:r>
                      <a:r>
                        <a:rPr lang="en-US" sz="2400" b="0" i="0"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 </a:t>
                      </a:r>
                      <a:r>
                        <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rPr>
                        <a:t>of items for which auditor may take MRL </a:t>
                      </a:r>
                      <a:r>
                        <a:rPr lang="en-US" sz="2400" b="1" i="0" kern="1200" dirty="0">
                          <a:solidFill>
                            <a:schemeClr val="dk1"/>
                          </a:solidFill>
                          <a:latin typeface="Tahoma" panose="020B0604030504040204" pitchFamily="34" charset="0"/>
                          <a:ea typeface="Tahoma" panose="020B0604030504040204" pitchFamily="34" charset="0"/>
                          <a:cs typeface="Tahoma" panose="020B0604030504040204" pitchFamily="34" charset="0"/>
                        </a:rPr>
                        <a:t>Refer Attachment – 5</a:t>
                      </a:r>
                      <a:endPar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rPr>
                        <a:t>Appendix IXC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rPr>
                        <a:t>Compilation of items for which maintenance</a:t>
                      </a:r>
                      <a:r>
                        <a:rPr lang="en-US" sz="2400" b="0" i="0" kern="1200" baseline="0" dirty="0">
                          <a:solidFill>
                            <a:schemeClr val="dk1"/>
                          </a:solidFill>
                          <a:latin typeface="Tahoma" panose="020B0604030504040204" pitchFamily="34" charset="0"/>
                          <a:ea typeface="Tahoma" panose="020B0604030504040204" pitchFamily="34" charset="0"/>
                          <a:cs typeface="Tahoma" panose="020B0604030504040204" pitchFamily="34" charset="0"/>
                        </a:rPr>
                        <a:t> of working papers by the </a:t>
                      </a:r>
                      <a:r>
                        <a:rPr lang="en-US" sz="2400" b="0" i="0" kern="1200" dirty="0">
                          <a:solidFill>
                            <a:schemeClr val="dk1"/>
                          </a:solidFill>
                          <a:latin typeface="Tahoma" panose="020B0604030504040204" pitchFamily="34" charset="0"/>
                          <a:ea typeface="Tahoma" panose="020B0604030504040204" pitchFamily="34" charset="0"/>
                          <a:cs typeface="Tahoma" panose="020B0604030504040204" pitchFamily="34" charset="0"/>
                        </a:rPr>
                        <a:t>auditor is suggested </a:t>
                      </a:r>
                      <a:r>
                        <a:rPr lang="en-US" sz="2400" b="1" i="0" kern="1200" dirty="0">
                          <a:solidFill>
                            <a:schemeClr val="dk1"/>
                          </a:solidFill>
                          <a:latin typeface="Tahoma" panose="020B0604030504040204" pitchFamily="34" charset="0"/>
                          <a:ea typeface="Tahoma" panose="020B0604030504040204" pitchFamily="34" charset="0"/>
                          <a:cs typeface="Tahoma" panose="020B0604030504040204" pitchFamily="34" charset="0"/>
                        </a:rPr>
                        <a:t>Refer Attachment – 6</a:t>
                      </a:r>
                    </a:p>
                  </a:txBody>
                  <a:tcPr/>
                </a:tc>
                <a:extLst>
                  <a:ext uri="{0D108BD9-81ED-4DB2-BD59-A6C34878D82A}">
                    <a16:rowId xmlns:a16="http://schemas.microsoft.com/office/drawing/2014/main" val="309852207"/>
                  </a:ext>
                </a:extLst>
              </a:tr>
            </a:tbl>
          </a:graphicData>
        </a:graphic>
      </p:graphicFrame>
      <p:pic>
        <p:nvPicPr>
          <p:cNvPr id="5" name="Picture 4" descr="ICAI-Logo">
            <a:extLst>
              <a:ext uri="{FF2B5EF4-FFF2-40B4-BE49-F238E27FC236}">
                <a16:creationId xmlns:a16="http://schemas.microsoft.com/office/drawing/2014/main" id="{DA45B9C5-9A61-1785-89B7-5B3C0B4382DD}"/>
              </a:ext>
            </a:extLst>
          </p:cNvPr>
          <p:cNvPicPr>
            <a:picLocks noChangeAspect="1" noChangeArrowheads="1"/>
          </p:cNvPicPr>
          <p:nvPr/>
        </p:nvPicPr>
        <p:blipFill>
          <a:blip r:embed="rId2" cstate="print"/>
          <a:srcRect/>
          <a:stretch>
            <a:fillRect/>
          </a:stretch>
        </p:blipFill>
        <p:spPr bwMode="auto">
          <a:xfrm>
            <a:off x="11396893" y="127808"/>
            <a:ext cx="795107" cy="731498"/>
          </a:xfrm>
          <a:prstGeom prst="rect">
            <a:avLst/>
          </a:prstGeom>
          <a:noFill/>
          <a:ln w="9525">
            <a:noFill/>
            <a:miter lim="800000"/>
            <a:headEnd/>
            <a:tailEnd/>
          </a:ln>
        </p:spPr>
      </p:pic>
      <p:sp>
        <p:nvSpPr>
          <p:cNvPr id="3" name="Date Placeholder 2">
            <a:extLst>
              <a:ext uri="{FF2B5EF4-FFF2-40B4-BE49-F238E27FC236}">
                <a16:creationId xmlns:a16="http://schemas.microsoft.com/office/drawing/2014/main" id="{58F505B9-5599-9501-862D-8DEE0B0E4986}"/>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C7A7C3CF-318D-9E59-6C44-BAA55D5E4F1F}"/>
              </a:ext>
            </a:extLst>
          </p:cNvPr>
          <p:cNvSpPr>
            <a:spLocks noGrp="1"/>
          </p:cNvSpPr>
          <p:nvPr>
            <p:ph type="ftr" sz="quarter" idx="11"/>
          </p:nvPr>
        </p:nvSpPr>
        <p:spPr/>
        <p:txBody>
          <a:bodyPr/>
          <a:lstStyle/>
          <a:p>
            <a:r>
              <a:rPr lang="en-IN"/>
              <a:t>CA CHANDRASHEKHAR V. CHITALE</a:t>
            </a:r>
          </a:p>
        </p:txBody>
      </p:sp>
    </p:spTree>
    <p:extLst>
      <p:ext uri="{BB962C8B-B14F-4D97-AF65-F5344CB8AC3E}">
        <p14:creationId xmlns:p14="http://schemas.microsoft.com/office/powerpoint/2010/main" val="41580921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2C1CC0-EBAD-6B64-3222-C0572A740281}"/>
              </a:ext>
            </a:extLst>
          </p:cNvPr>
          <p:cNvSpPr txBox="1"/>
          <p:nvPr/>
        </p:nvSpPr>
        <p:spPr>
          <a:xfrm>
            <a:off x="3593830" y="2413337"/>
            <a:ext cx="4039888" cy="1015663"/>
          </a:xfrm>
          <a:prstGeom prst="rect">
            <a:avLst/>
          </a:prstGeom>
          <a:noFill/>
        </p:spPr>
        <p:txBody>
          <a:bodyPr wrap="none" rtlCol="0">
            <a:spAutoFit/>
          </a:bodyPr>
          <a:lstStyle/>
          <a:p>
            <a:r>
              <a:rPr lang="en-IN" sz="6000" i="1" dirty="0">
                <a:solidFill>
                  <a:srgbClr val="0070C0"/>
                </a:solidFill>
                <a:latin typeface="Aharoni" panose="02010803020104030203" pitchFamily="2" charset="-79"/>
                <a:cs typeface="Aharoni" panose="02010803020104030203" pitchFamily="2" charset="-79"/>
              </a:rPr>
              <a:t>Thank You</a:t>
            </a:r>
          </a:p>
        </p:txBody>
      </p:sp>
    </p:spTree>
    <p:extLst>
      <p:ext uri="{BB962C8B-B14F-4D97-AF65-F5344CB8AC3E}">
        <p14:creationId xmlns:p14="http://schemas.microsoft.com/office/powerpoint/2010/main" val="8964901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5486400"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AUDIT REPORT FORMS</a:t>
            </a:r>
            <a:endParaRPr lang="en-US" sz="2800" dirty="0"/>
          </a:p>
        </p:txBody>
      </p:sp>
      <p:sp>
        <p:nvSpPr>
          <p:cNvPr id="3" name="Text 1"/>
          <p:cNvSpPr/>
          <p:nvPr/>
        </p:nvSpPr>
        <p:spPr>
          <a:xfrm>
            <a:off x="548640" y="685800"/>
            <a:ext cx="10789920" cy="640080"/>
          </a:xfrm>
          <a:prstGeom prst="rect">
            <a:avLst/>
          </a:prstGeom>
          <a:noFill/>
          <a:ln/>
        </p:spPr>
        <p:txBody>
          <a:bodyPr wrap="square" lIns="0" tIns="0" rIns="0" bIns="0" rtlCol="0" anchor="ctr"/>
          <a:lstStyle/>
          <a:p>
            <a:pPr marL="0" indent="0">
              <a:buNone/>
            </a:pPr>
            <a:r>
              <a:rPr lang="en-US" sz="2800" b="1" dirty="0">
                <a:solidFill>
                  <a:srgbClr val="1B1F3B"/>
                </a:solidFill>
                <a:latin typeface="Cambria" pitchFamily="34" charset="0"/>
                <a:ea typeface="Cambria" pitchFamily="34" charset="-122"/>
                <a:cs typeface="Cambria" pitchFamily="34" charset="-120"/>
              </a:rPr>
              <a:t>Form 3CA vs Form 3CB — Which One Applies?</a:t>
            </a:r>
            <a:endParaRPr lang="en-US" sz="2800" dirty="0"/>
          </a:p>
        </p:txBody>
      </p:sp>
      <p:sp>
        <p:nvSpPr>
          <p:cNvPr id="4" name="Shape 2"/>
          <p:cNvSpPr/>
          <p:nvPr/>
        </p:nvSpPr>
        <p:spPr>
          <a:xfrm>
            <a:off x="548640" y="1554480"/>
            <a:ext cx="5349240" cy="4480560"/>
          </a:xfrm>
          <a:prstGeom prst="roundRect">
            <a:avLst>
              <a:gd name="adj" fmla="val 2449"/>
            </a:avLst>
          </a:prstGeom>
          <a:solidFill>
            <a:srgbClr val="F4F6FB"/>
          </a:solidFill>
          <a:ln/>
        </p:spPr>
      </p:sp>
      <p:sp>
        <p:nvSpPr>
          <p:cNvPr id="5" name="Shape 3"/>
          <p:cNvSpPr/>
          <p:nvPr/>
        </p:nvSpPr>
        <p:spPr>
          <a:xfrm>
            <a:off x="822960" y="1828800"/>
            <a:ext cx="914400" cy="914400"/>
          </a:xfrm>
          <a:prstGeom prst="roundRect">
            <a:avLst>
              <a:gd name="adj" fmla="val 50000"/>
            </a:avLst>
          </a:prstGeom>
          <a:solidFill>
            <a:srgbClr val="1E2761"/>
          </a:solidFill>
          <a:ln/>
        </p:spPr>
      </p:sp>
      <p:sp>
        <p:nvSpPr>
          <p:cNvPr id="6" name="Text 4"/>
          <p:cNvSpPr/>
          <p:nvPr/>
        </p:nvSpPr>
        <p:spPr>
          <a:xfrm>
            <a:off x="822960" y="1828800"/>
            <a:ext cx="914400" cy="91440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3CA</a:t>
            </a:r>
            <a:endParaRPr lang="en-US" sz="1500" dirty="0"/>
          </a:p>
        </p:txBody>
      </p:sp>
      <p:sp>
        <p:nvSpPr>
          <p:cNvPr id="7" name="Text 5"/>
          <p:cNvSpPr/>
          <p:nvPr/>
        </p:nvSpPr>
        <p:spPr>
          <a:xfrm>
            <a:off x="1920240" y="1965960"/>
            <a:ext cx="3749040" cy="365760"/>
          </a:xfrm>
          <a:prstGeom prst="rect">
            <a:avLst/>
          </a:prstGeom>
          <a:noFill/>
          <a:ln/>
        </p:spPr>
        <p:txBody>
          <a:bodyPr wrap="square" lIns="0" tIns="0" rIns="0" bIns="0" rtlCol="0" anchor="ctr"/>
          <a:lstStyle/>
          <a:p>
            <a:pPr marL="0" indent="0">
              <a:buNone/>
            </a:pPr>
            <a:r>
              <a:rPr lang="en-US" sz="1300" b="1" kern="0" spc="100" dirty="0">
                <a:solidFill>
                  <a:srgbClr val="1E2761"/>
                </a:solidFill>
                <a:latin typeface="Calibri" pitchFamily="34" charset="0"/>
                <a:ea typeface="Calibri" pitchFamily="34" charset="-122"/>
                <a:cs typeface="Calibri" pitchFamily="34" charset="-120"/>
              </a:rPr>
              <a:t>FORM 3CA</a:t>
            </a:r>
            <a:endParaRPr lang="en-US" sz="1300" dirty="0"/>
          </a:p>
        </p:txBody>
      </p:sp>
      <p:sp>
        <p:nvSpPr>
          <p:cNvPr id="8" name="Text 6"/>
          <p:cNvSpPr/>
          <p:nvPr/>
        </p:nvSpPr>
        <p:spPr>
          <a:xfrm>
            <a:off x="1920240" y="2286000"/>
            <a:ext cx="3749040" cy="411480"/>
          </a:xfrm>
          <a:prstGeom prst="rect">
            <a:avLst/>
          </a:prstGeom>
          <a:noFill/>
          <a:ln/>
        </p:spPr>
        <p:txBody>
          <a:bodyPr wrap="square" lIns="0" tIns="0" rIns="0" bIns="0" rtlCol="0" anchor="ctr"/>
          <a:lstStyle/>
          <a:p>
            <a:pPr marL="0" indent="0">
              <a:buNone/>
            </a:pPr>
            <a:r>
              <a:rPr lang="en-US" sz="1200" i="1" dirty="0">
                <a:solidFill>
                  <a:srgbClr val="5B6584"/>
                </a:solidFill>
                <a:latin typeface="Calibri" pitchFamily="34" charset="0"/>
                <a:ea typeface="Calibri" pitchFamily="34" charset="-122"/>
                <a:cs typeface="Calibri" pitchFamily="34" charset="-120"/>
              </a:rPr>
              <a:t>Already audited under another law</a:t>
            </a:r>
            <a:endParaRPr lang="en-US" sz="1200" dirty="0"/>
          </a:p>
        </p:txBody>
      </p:sp>
      <p:sp>
        <p:nvSpPr>
          <p:cNvPr id="9" name="Shape 7"/>
          <p:cNvSpPr/>
          <p:nvPr/>
        </p:nvSpPr>
        <p:spPr>
          <a:xfrm>
            <a:off x="868680" y="2935224"/>
            <a:ext cx="91440" cy="91440"/>
          </a:xfrm>
          <a:prstGeom prst="ellipse">
            <a:avLst/>
          </a:prstGeom>
          <a:solidFill>
            <a:srgbClr val="C79A3B"/>
          </a:solidFill>
          <a:ln/>
        </p:spPr>
      </p:sp>
      <p:sp>
        <p:nvSpPr>
          <p:cNvPr id="10" name="Text 8"/>
          <p:cNvSpPr/>
          <p:nvPr/>
        </p:nvSpPr>
        <p:spPr>
          <a:xfrm>
            <a:off x="1097280" y="2770632"/>
            <a:ext cx="4617720" cy="685800"/>
          </a:xfrm>
          <a:prstGeom prst="rect">
            <a:avLst/>
          </a:prstGeom>
          <a:noFill/>
          <a:ln/>
        </p:spPr>
        <p:txBody>
          <a:bodyPr wrap="square" lIns="0" tIns="0" rIns="0" bIns="0" rtlCol="0" anchor="t"/>
          <a:lstStyle/>
          <a:p>
            <a:pPr marL="0" indent="0">
              <a:lnSpc>
                <a:spcPct val="115000"/>
              </a:lnSpc>
              <a:buNone/>
            </a:pPr>
            <a:r>
              <a:rPr lang="en-US" sz="1200" dirty="0">
                <a:solidFill>
                  <a:srgbClr val="1B1F3B"/>
                </a:solidFill>
                <a:latin typeface="Calibri" pitchFamily="34" charset="0"/>
                <a:ea typeface="Calibri" pitchFamily="34" charset="-122"/>
                <a:cs typeface="Calibri" pitchFamily="34" charset="-120"/>
              </a:rPr>
              <a:t>Applicable when accounts are already required to be audited under any other law (e.g. Companies Act, 2013)</a:t>
            </a:r>
            <a:endParaRPr lang="en-US" sz="1200" dirty="0"/>
          </a:p>
        </p:txBody>
      </p:sp>
      <p:sp>
        <p:nvSpPr>
          <p:cNvPr id="11" name="Shape 9"/>
          <p:cNvSpPr/>
          <p:nvPr/>
        </p:nvSpPr>
        <p:spPr>
          <a:xfrm>
            <a:off x="868680" y="3803904"/>
            <a:ext cx="91440" cy="91440"/>
          </a:xfrm>
          <a:prstGeom prst="ellipse">
            <a:avLst/>
          </a:prstGeom>
          <a:solidFill>
            <a:srgbClr val="C79A3B"/>
          </a:solidFill>
          <a:ln/>
        </p:spPr>
      </p:sp>
      <p:sp>
        <p:nvSpPr>
          <p:cNvPr id="12" name="Text 10"/>
          <p:cNvSpPr/>
          <p:nvPr/>
        </p:nvSpPr>
        <p:spPr>
          <a:xfrm>
            <a:off x="1097280" y="3639312"/>
            <a:ext cx="4617720" cy="685800"/>
          </a:xfrm>
          <a:prstGeom prst="rect">
            <a:avLst/>
          </a:prstGeom>
          <a:noFill/>
          <a:ln/>
        </p:spPr>
        <p:txBody>
          <a:bodyPr wrap="square" lIns="0" tIns="0" rIns="0" bIns="0" rtlCol="0" anchor="t"/>
          <a:lstStyle/>
          <a:p>
            <a:pPr marL="0" indent="0">
              <a:lnSpc>
                <a:spcPct val="115000"/>
              </a:lnSpc>
              <a:buNone/>
            </a:pPr>
            <a:r>
              <a:rPr lang="en-US" sz="1200" dirty="0">
                <a:solidFill>
                  <a:srgbClr val="1B1F3B"/>
                </a:solidFill>
                <a:latin typeface="Calibri" pitchFamily="34" charset="0"/>
                <a:ea typeface="Calibri" pitchFamily="34" charset="-122"/>
                <a:cs typeface="Calibri" pitchFamily="34" charset="-120"/>
              </a:rPr>
              <a:t>Typically used by companies and other entities with statutory audit obligations</a:t>
            </a:r>
            <a:endParaRPr lang="en-US" sz="1200" dirty="0"/>
          </a:p>
        </p:txBody>
      </p:sp>
      <p:sp>
        <p:nvSpPr>
          <p:cNvPr id="13" name="Shape 11"/>
          <p:cNvSpPr/>
          <p:nvPr/>
        </p:nvSpPr>
        <p:spPr>
          <a:xfrm>
            <a:off x="868680" y="4672584"/>
            <a:ext cx="91440" cy="91440"/>
          </a:xfrm>
          <a:prstGeom prst="ellipse">
            <a:avLst/>
          </a:prstGeom>
          <a:solidFill>
            <a:srgbClr val="C79A3B"/>
          </a:solidFill>
          <a:ln/>
        </p:spPr>
      </p:sp>
      <p:sp>
        <p:nvSpPr>
          <p:cNvPr id="14" name="Text 12"/>
          <p:cNvSpPr/>
          <p:nvPr/>
        </p:nvSpPr>
        <p:spPr>
          <a:xfrm>
            <a:off x="1097280" y="4507992"/>
            <a:ext cx="4617720" cy="685800"/>
          </a:xfrm>
          <a:prstGeom prst="rect">
            <a:avLst/>
          </a:prstGeom>
          <a:noFill/>
          <a:ln/>
        </p:spPr>
        <p:txBody>
          <a:bodyPr wrap="square" lIns="0" tIns="0" rIns="0" bIns="0" rtlCol="0" anchor="t"/>
          <a:lstStyle/>
          <a:p>
            <a:pPr marL="0" indent="0">
              <a:lnSpc>
                <a:spcPct val="115000"/>
              </a:lnSpc>
              <a:buNone/>
            </a:pPr>
            <a:r>
              <a:rPr lang="en-US" sz="1200" dirty="0">
                <a:solidFill>
                  <a:srgbClr val="1B1F3B"/>
                </a:solidFill>
                <a:latin typeface="Calibri" pitchFamily="34" charset="0"/>
                <a:ea typeface="Calibri" pitchFamily="34" charset="-122"/>
                <a:cs typeface="Calibri" pitchFamily="34" charset="-120"/>
              </a:rPr>
              <a:t>Auditor relies on / refers to the statutory audit already conducted</a:t>
            </a:r>
            <a:endParaRPr lang="en-US" sz="1200" dirty="0"/>
          </a:p>
        </p:txBody>
      </p:sp>
      <p:sp>
        <p:nvSpPr>
          <p:cNvPr id="15" name="Shape 13"/>
          <p:cNvSpPr/>
          <p:nvPr/>
        </p:nvSpPr>
        <p:spPr>
          <a:xfrm>
            <a:off x="868680" y="5541264"/>
            <a:ext cx="91440" cy="91440"/>
          </a:xfrm>
          <a:prstGeom prst="ellipse">
            <a:avLst/>
          </a:prstGeom>
          <a:solidFill>
            <a:srgbClr val="C79A3B"/>
          </a:solidFill>
          <a:ln/>
        </p:spPr>
      </p:sp>
      <p:sp>
        <p:nvSpPr>
          <p:cNvPr id="16" name="Text 14"/>
          <p:cNvSpPr/>
          <p:nvPr/>
        </p:nvSpPr>
        <p:spPr>
          <a:xfrm>
            <a:off x="1097280" y="5376672"/>
            <a:ext cx="4617720" cy="685800"/>
          </a:xfrm>
          <a:prstGeom prst="rect">
            <a:avLst/>
          </a:prstGeom>
          <a:noFill/>
          <a:ln/>
        </p:spPr>
        <p:txBody>
          <a:bodyPr wrap="square" lIns="0" tIns="0" rIns="0" bIns="0" rtlCol="0" anchor="t"/>
          <a:lstStyle/>
          <a:p>
            <a:pPr marL="0" indent="0">
              <a:lnSpc>
                <a:spcPct val="115000"/>
              </a:lnSpc>
              <a:buNone/>
            </a:pPr>
            <a:r>
              <a:rPr lang="en-US" sz="1200" dirty="0">
                <a:solidFill>
                  <a:srgbClr val="1B1F3B"/>
                </a:solidFill>
                <a:latin typeface="Calibri" pitchFamily="34" charset="0"/>
                <a:ea typeface="Calibri" pitchFamily="34" charset="-122"/>
                <a:cs typeface="Calibri" pitchFamily="34" charset="-120"/>
              </a:rPr>
              <a:t>Report simply confirms the audit under the other law and annexes Form 3CD</a:t>
            </a:r>
            <a:endParaRPr lang="en-US" sz="1200" dirty="0"/>
          </a:p>
        </p:txBody>
      </p:sp>
      <p:sp>
        <p:nvSpPr>
          <p:cNvPr id="17" name="Shape 15"/>
          <p:cNvSpPr/>
          <p:nvPr/>
        </p:nvSpPr>
        <p:spPr>
          <a:xfrm>
            <a:off x="6217920" y="1554480"/>
            <a:ext cx="5394960" cy="4480560"/>
          </a:xfrm>
          <a:prstGeom prst="roundRect">
            <a:avLst>
              <a:gd name="adj" fmla="val 2449"/>
            </a:avLst>
          </a:prstGeom>
          <a:solidFill>
            <a:srgbClr val="1E2761"/>
          </a:solidFill>
          <a:ln/>
        </p:spPr>
      </p:sp>
      <p:sp>
        <p:nvSpPr>
          <p:cNvPr id="18" name="Shape 16"/>
          <p:cNvSpPr/>
          <p:nvPr/>
        </p:nvSpPr>
        <p:spPr>
          <a:xfrm>
            <a:off x="6492240" y="1828800"/>
            <a:ext cx="914400" cy="914400"/>
          </a:xfrm>
          <a:prstGeom prst="roundRect">
            <a:avLst>
              <a:gd name="adj" fmla="val 50000"/>
            </a:avLst>
          </a:prstGeom>
          <a:solidFill>
            <a:srgbClr val="C79A3B"/>
          </a:solidFill>
          <a:ln/>
        </p:spPr>
      </p:sp>
      <p:sp>
        <p:nvSpPr>
          <p:cNvPr id="19" name="Text 17"/>
          <p:cNvSpPr/>
          <p:nvPr/>
        </p:nvSpPr>
        <p:spPr>
          <a:xfrm>
            <a:off x="6492240" y="1828800"/>
            <a:ext cx="914400" cy="914400"/>
          </a:xfrm>
          <a:prstGeom prst="rect">
            <a:avLst/>
          </a:prstGeom>
          <a:noFill/>
          <a:ln/>
        </p:spPr>
        <p:txBody>
          <a:bodyPr wrap="square" lIns="0" tIns="0" rIns="0" bIns="0" rtlCol="0" anchor="ctr"/>
          <a:lstStyle/>
          <a:p>
            <a:pPr marL="0" indent="0" algn="ctr">
              <a:buNone/>
            </a:pPr>
            <a:r>
              <a:rPr lang="en-US" sz="1500" b="1" dirty="0">
                <a:solidFill>
                  <a:srgbClr val="1E2761"/>
                </a:solidFill>
                <a:latin typeface="Cambria" pitchFamily="34" charset="0"/>
                <a:ea typeface="Cambria" pitchFamily="34" charset="-122"/>
                <a:cs typeface="Cambria" pitchFamily="34" charset="-120"/>
              </a:rPr>
              <a:t>3CB</a:t>
            </a:r>
            <a:endParaRPr lang="en-US" sz="1500" dirty="0"/>
          </a:p>
        </p:txBody>
      </p:sp>
      <p:sp>
        <p:nvSpPr>
          <p:cNvPr id="20" name="Text 18"/>
          <p:cNvSpPr/>
          <p:nvPr/>
        </p:nvSpPr>
        <p:spPr>
          <a:xfrm>
            <a:off x="7589520" y="1965960"/>
            <a:ext cx="3749040" cy="365760"/>
          </a:xfrm>
          <a:prstGeom prst="rect">
            <a:avLst/>
          </a:prstGeom>
          <a:noFill/>
          <a:ln/>
        </p:spPr>
        <p:txBody>
          <a:bodyPr wrap="square" lIns="0" tIns="0" rIns="0" bIns="0" rtlCol="0" anchor="ctr"/>
          <a:lstStyle/>
          <a:p>
            <a:pPr marL="0" indent="0">
              <a:buNone/>
            </a:pPr>
            <a:r>
              <a:rPr lang="en-US" sz="1300" b="1" kern="0" spc="100" dirty="0">
                <a:solidFill>
                  <a:srgbClr val="C79A3B"/>
                </a:solidFill>
                <a:latin typeface="Calibri" pitchFamily="34" charset="0"/>
                <a:ea typeface="Calibri" pitchFamily="34" charset="-122"/>
                <a:cs typeface="Calibri" pitchFamily="34" charset="-120"/>
              </a:rPr>
              <a:t>FORM 3CB</a:t>
            </a:r>
            <a:endParaRPr lang="en-US" sz="1300" dirty="0"/>
          </a:p>
        </p:txBody>
      </p:sp>
      <p:sp>
        <p:nvSpPr>
          <p:cNvPr id="21" name="Text 19"/>
          <p:cNvSpPr/>
          <p:nvPr/>
        </p:nvSpPr>
        <p:spPr>
          <a:xfrm>
            <a:off x="7589520" y="2286000"/>
            <a:ext cx="3749040" cy="411480"/>
          </a:xfrm>
          <a:prstGeom prst="rect">
            <a:avLst/>
          </a:prstGeom>
          <a:noFill/>
          <a:ln/>
        </p:spPr>
        <p:txBody>
          <a:bodyPr wrap="square" lIns="0" tIns="0" rIns="0" bIns="0" rtlCol="0" anchor="ctr"/>
          <a:lstStyle/>
          <a:p>
            <a:pPr marL="0" indent="0">
              <a:buNone/>
            </a:pPr>
            <a:r>
              <a:rPr lang="en-US" sz="1200" i="1" dirty="0">
                <a:solidFill>
                  <a:srgbClr val="CADCFC"/>
                </a:solidFill>
                <a:latin typeface="Calibri" pitchFamily="34" charset="0"/>
                <a:ea typeface="Calibri" pitchFamily="34" charset="-122"/>
                <a:cs typeface="Calibri" pitchFamily="34" charset="-120"/>
              </a:rPr>
              <a:t>Not audited under any other law</a:t>
            </a:r>
            <a:endParaRPr lang="en-US" sz="1200" dirty="0"/>
          </a:p>
        </p:txBody>
      </p:sp>
      <p:sp>
        <p:nvSpPr>
          <p:cNvPr id="22" name="Shape 20"/>
          <p:cNvSpPr/>
          <p:nvPr/>
        </p:nvSpPr>
        <p:spPr>
          <a:xfrm>
            <a:off x="6537960" y="2935224"/>
            <a:ext cx="91440" cy="91440"/>
          </a:xfrm>
          <a:prstGeom prst="ellipse">
            <a:avLst/>
          </a:prstGeom>
          <a:solidFill>
            <a:srgbClr val="C79A3B"/>
          </a:solidFill>
          <a:ln/>
        </p:spPr>
      </p:sp>
      <p:sp>
        <p:nvSpPr>
          <p:cNvPr id="23" name="Text 21"/>
          <p:cNvSpPr/>
          <p:nvPr/>
        </p:nvSpPr>
        <p:spPr>
          <a:xfrm>
            <a:off x="6766560" y="2770632"/>
            <a:ext cx="4663440" cy="685800"/>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Calibri" pitchFamily="34" charset="0"/>
                <a:ea typeface="Calibri" pitchFamily="34" charset="-122"/>
                <a:cs typeface="Calibri" pitchFamily="34" charset="-120"/>
              </a:rPr>
              <a:t>Applicable when accounts are NOT required to be audited under any other law</a:t>
            </a:r>
            <a:endParaRPr lang="en-US" sz="1200" dirty="0"/>
          </a:p>
        </p:txBody>
      </p:sp>
      <p:sp>
        <p:nvSpPr>
          <p:cNvPr id="24" name="Shape 22"/>
          <p:cNvSpPr/>
          <p:nvPr/>
        </p:nvSpPr>
        <p:spPr>
          <a:xfrm>
            <a:off x="6537960" y="3803904"/>
            <a:ext cx="91440" cy="91440"/>
          </a:xfrm>
          <a:prstGeom prst="ellipse">
            <a:avLst/>
          </a:prstGeom>
          <a:solidFill>
            <a:srgbClr val="C79A3B"/>
          </a:solidFill>
          <a:ln/>
        </p:spPr>
      </p:sp>
      <p:sp>
        <p:nvSpPr>
          <p:cNvPr id="25" name="Text 23"/>
          <p:cNvSpPr/>
          <p:nvPr/>
        </p:nvSpPr>
        <p:spPr>
          <a:xfrm>
            <a:off x="6766560" y="3639312"/>
            <a:ext cx="4663440" cy="685800"/>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Calibri" pitchFamily="34" charset="0"/>
                <a:ea typeface="Calibri" pitchFamily="34" charset="-122"/>
                <a:cs typeface="Calibri" pitchFamily="34" charset="-120"/>
              </a:rPr>
              <a:t>Typically used by proprietorships, partnership firms and LLPs (non-statutory-audit cases)</a:t>
            </a:r>
            <a:endParaRPr lang="en-US" sz="1200" dirty="0"/>
          </a:p>
        </p:txBody>
      </p:sp>
      <p:sp>
        <p:nvSpPr>
          <p:cNvPr id="26" name="Shape 24"/>
          <p:cNvSpPr/>
          <p:nvPr/>
        </p:nvSpPr>
        <p:spPr>
          <a:xfrm>
            <a:off x="6537960" y="4672584"/>
            <a:ext cx="91440" cy="91440"/>
          </a:xfrm>
          <a:prstGeom prst="ellipse">
            <a:avLst/>
          </a:prstGeom>
          <a:solidFill>
            <a:srgbClr val="C79A3B"/>
          </a:solidFill>
          <a:ln/>
        </p:spPr>
      </p:sp>
      <p:sp>
        <p:nvSpPr>
          <p:cNvPr id="27" name="Text 25"/>
          <p:cNvSpPr/>
          <p:nvPr/>
        </p:nvSpPr>
        <p:spPr>
          <a:xfrm>
            <a:off x="6766560" y="4507992"/>
            <a:ext cx="4663440" cy="685800"/>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Calibri" pitchFamily="34" charset="0"/>
                <a:ea typeface="Calibri" pitchFamily="34" charset="-122"/>
                <a:cs typeface="Calibri" pitchFamily="34" charset="-120"/>
              </a:rPr>
              <a:t>The Chartered Accountant conducts the audit independently and expresses an opinion</a:t>
            </a:r>
            <a:endParaRPr lang="en-US" sz="1200" dirty="0"/>
          </a:p>
        </p:txBody>
      </p:sp>
      <p:sp>
        <p:nvSpPr>
          <p:cNvPr id="28" name="Shape 26"/>
          <p:cNvSpPr/>
          <p:nvPr/>
        </p:nvSpPr>
        <p:spPr>
          <a:xfrm>
            <a:off x="6537960" y="5541264"/>
            <a:ext cx="91440" cy="91440"/>
          </a:xfrm>
          <a:prstGeom prst="ellipse">
            <a:avLst/>
          </a:prstGeom>
          <a:solidFill>
            <a:srgbClr val="C79A3B"/>
          </a:solidFill>
          <a:ln/>
        </p:spPr>
      </p:sp>
      <p:sp>
        <p:nvSpPr>
          <p:cNvPr id="29" name="Text 27"/>
          <p:cNvSpPr/>
          <p:nvPr/>
        </p:nvSpPr>
        <p:spPr>
          <a:xfrm>
            <a:off x="6766560" y="5376672"/>
            <a:ext cx="4663440" cy="685800"/>
          </a:xfrm>
          <a:prstGeom prst="rect">
            <a:avLst/>
          </a:prstGeom>
          <a:noFill/>
          <a:ln/>
        </p:spPr>
        <p:txBody>
          <a:bodyPr wrap="square" lIns="0" tIns="0" rIns="0" bIns="0" rtlCol="0" anchor="t"/>
          <a:lstStyle/>
          <a:p>
            <a:pPr marL="0" indent="0">
              <a:lnSpc>
                <a:spcPct val="115000"/>
              </a:lnSpc>
              <a:buNone/>
            </a:pPr>
            <a:r>
              <a:rPr lang="en-US" sz="1200" dirty="0">
                <a:solidFill>
                  <a:srgbClr val="FFFFFF"/>
                </a:solidFill>
                <a:latin typeface="Calibri" pitchFamily="34" charset="0"/>
                <a:ea typeface="Calibri" pitchFamily="34" charset="-122"/>
                <a:cs typeface="Calibri" pitchFamily="34" charset="-120"/>
              </a:rPr>
              <a:t>Report includes the auditor's opinion on true &amp; fair view of financial statements, plus Form 3CD</a:t>
            </a:r>
            <a:endParaRPr lang="en-US" sz="1200" dirty="0"/>
          </a:p>
        </p:txBody>
      </p:sp>
      <p:sp>
        <p:nvSpPr>
          <p:cNvPr id="30" name="Text 28"/>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Tax Audit — Section 44AB</a:t>
            </a:r>
            <a:endParaRPr lang="en-US" sz="900" dirty="0"/>
          </a:p>
        </p:txBody>
      </p:sp>
      <p:sp>
        <p:nvSpPr>
          <p:cNvPr id="31" name="Text 29"/>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6</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7447496" cy="320040"/>
          </a:xfrm>
          <a:prstGeom prst="rect">
            <a:avLst/>
          </a:prstGeom>
          <a:noFill/>
          <a:ln/>
        </p:spPr>
        <p:txBody>
          <a:bodyPr wrap="square" lIns="0" tIns="0" rIns="0" bIns="0" rtlCol="0" anchor="ctr"/>
          <a:lstStyle/>
          <a:p>
            <a:pPr marL="0" indent="0">
              <a:buNone/>
            </a:pPr>
            <a:r>
              <a:rPr lang="en-US" sz="2800" b="1" kern="0" spc="200" dirty="0">
                <a:solidFill>
                  <a:srgbClr val="C79A3B"/>
                </a:solidFill>
                <a:latin typeface="Calibri" pitchFamily="34" charset="0"/>
                <a:ea typeface="Calibri" pitchFamily="34" charset="-122"/>
                <a:cs typeface="Calibri" pitchFamily="34" charset="-120"/>
              </a:rPr>
              <a:t>THE STATEMENT OF PARTICULARS</a:t>
            </a:r>
            <a:endParaRPr lang="en-US" sz="2800" dirty="0"/>
          </a:p>
        </p:txBody>
      </p:sp>
      <p:sp>
        <p:nvSpPr>
          <p:cNvPr id="3" name="Text 1"/>
          <p:cNvSpPr/>
          <p:nvPr/>
        </p:nvSpPr>
        <p:spPr>
          <a:xfrm>
            <a:off x="548640" y="685800"/>
            <a:ext cx="10058400" cy="640080"/>
          </a:xfrm>
          <a:prstGeom prst="rect">
            <a:avLst/>
          </a:prstGeom>
          <a:noFill/>
          <a:ln/>
        </p:spPr>
        <p:txBody>
          <a:bodyPr wrap="square" lIns="0" tIns="0" rIns="0" bIns="0" rtlCol="0" anchor="ctr"/>
          <a:lstStyle/>
          <a:p>
            <a:pPr marL="0" indent="0">
              <a:buNone/>
            </a:pPr>
            <a:r>
              <a:rPr lang="en-US" sz="3200" b="1" dirty="0">
                <a:solidFill>
                  <a:srgbClr val="1B1F3B"/>
                </a:solidFill>
                <a:latin typeface="Cambria" pitchFamily="34" charset="0"/>
                <a:ea typeface="Cambria" pitchFamily="34" charset="-122"/>
                <a:cs typeface="Cambria" pitchFamily="34" charset="-120"/>
              </a:rPr>
              <a:t>Form 3CD — Structure Overview</a:t>
            </a:r>
            <a:endParaRPr lang="en-US" sz="3200" dirty="0"/>
          </a:p>
        </p:txBody>
      </p:sp>
      <p:sp>
        <p:nvSpPr>
          <p:cNvPr id="4" name="Text 2"/>
          <p:cNvSpPr/>
          <p:nvPr/>
        </p:nvSpPr>
        <p:spPr>
          <a:xfrm>
            <a:off x="548640" y="1371600"/>
            <a:ext cx="10607040" cy="457200"/>
          </a:xfrm>
          <a:prstGeom prst="rect">
            <a:avLst/>
          </a:prstGeom>
          <a:noFill/>
          <a:ln/>
        </p:spPr>
        <p:txBody>
          <a:bodyPr wrap="square" lIns="0" tIns="0" rIns="0" bIns="0" rtlCol="0" anchor="ctr"/>
          <a:lstStyle/>
          <a:p>
            <a:pPr marL="0" indent="0">
              <a:buNone/>
            </a:pPr>
            <a:r>
              <a:rPr lang="en-US" sz="2400" dirty="0">
                <a:solidFill>
                  <a:srgbClr val="5B6584"/>
                </a:solidFill>
                <a:latin typeface="Calibri" pitchFamily="34" charset="0"/>
                <a:ea typeface="Calibri" pitchFamily="34" charset="-122"/>
                <a:cs typeface="Calibri" pitchFamily="34" charset="-120"/>
              </a:rPr>
              <a:t>Form 3CD is the detailed statement of particulars annexed to both Form 3CA and Form 3CB. It is divided into two parts covering 44 clauses in all.</a:t>
            </a:r>
            <a:endParaRPr lang="en-US" sz="2400" dirty="0"/>
          </a:p>
        </p:txBody>
      </p:sp>
      <p:sp>
        <p:nvSpPr>
          <p:cNvPr id="5" name="Shape 3"/>
          <p:cNvSpPr/>
          <p:nvPr/>
        </p:nvSpPr>
        <p:spPr>
          <a:xfrm>
            <a:off x="548640" y="2057400"/>
            <a:ext cx="5349240" cy="3977640"/>
          </a:xfrm>
          <a:prstGeom prst="roundRect">
            <a:avLst>
              <a:gd name="adj" fmla="val 2759"/>
            </a:avLst>
          </a:prstGeom>
          <a:solidFill>
            <a:srgbClr val="F4F6FB"/>
          </a:solidFill>
          <a:ln/>
        </p:spPr>
      </p:sp>
      <p:pic>
        <p:nvPicPr>
          <p:cNvPr id="6" name="Image 0" descr="/home/claude/taxaudit/icon_building_navy.png"/>
          <p:cNvPicPr>
            <a:picLocks noChangeAspect="1"/>
          </p:cNvPicPr>
          <p:nvPr/>
        </p:nvPicPr>
        <p:blipFill>
          <a:blip r:embed="rId3"/>
          <a:stretch>
            <a:fillRect/>
          </a:stretch>
        </p:blipFill>
        <p:spPr>
          <a:xfrm>
            <a:off x="868680" y="2331720"/>
            <a:ext cx="457200" cy="457200"/>
          </a:xfrm>
          <a:prstGeom prst="rect">
            <a:avLst/>
          </a:prstGeom>
        </p:spPr>
      </p:pic>
      <p:sp>
        <p:nvSpPr>
          <p:cNvPr id="7" name="Text 4"/>
          <p:cNvSpPr/>
          <p:nvPr/>
        </p:nvSpPr>
        <p:spPr>
          <a:xfrm>
            <a:off x="1463040" y="2377440"/>
            <a:ext cx="4206240" cy="411480"/>
          </a:xfrm>
          <a:prstGeom prst="rect">
            <a:avLst/>
          </a:prstGeom>
          <a:noFill/>
          <a:ln/>
        </p:spPr>
        <p:txBody>
          <a:bodyPr wrap="square" lIns="0" tIns="0" rIns="0" bIns="0"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PART A — Basic Information</a:t>
            </a:r>
            <a:endParaRPr lang="en-US" sz="1400" dirty="0"/>
          </a:p>
        </p:txBody>
      </p:sp>
      <p:sp>
        <p:nvSpPr>
          <p:cNvPr id="8" name="Shape 5"/>
          <p:cNvSpPr/>
          <p:nvPr/>
        </p:nvSpPr>
        <p:spPr>
          <a:xfrm>
            <a:off x="868680" y="3072384"/>
            <a:ext cx="91440" cy="91440"/>
          </a:xfrm>
          <a:prstGeom prst="ellipse">
            <a:avLst/>
          </a:prstGeom>
          <a:solidFill>
            <a:srgbClr val="C79A3B"/>
          </a:solidFill>
          <a:ln/>
        </p:spPr>
      </p:sp>
      <p:sp>
        <p:nvSpPr>
          <p:cNvPr id="9" name="Text 6"/>
          <p:cNvSpPr/>
          <p:nvPr/>
        </p:nvSpPr>
        <p:spPr>
          <a:xfrm>
            <a:off x="1097280" y="2926080"/>
            <a:ext cx="4617720" cy="502920"/>
          </a:xfrm>
          <a:prstGeom prst="rect">
            <a:avLst/>
          </a:prstGeom>
          <a:noFill/>
          <a:ln/>
        </p:spPr>
        <p:txBody>
          <a:bodyPr wrap="square" lIns="0" tIns="0" rIns="0" bIns="0" rtlCol="0" anchor="t"/>
          <a:lstStyle/>
          <a:p>
            <a:pPr marL="0" indent="0">
              <a:lnSpc>
                <a:spcPct val="115000"/>
              </a:lnSpc>
              <a:buNone/>
            </a:pPr>
            <a:r>
              <a:rPr lang="en-US" sz="1250" dirty="0">
                <a:solidFill>
                  <a:srgbClr val="1B1F3B"/>
                </a:solidFill>
                <a:latin typeface="Calibri" pitchFamily="34" charset="0"/>
                <a:ea typeface="Calibri" pitchFamily="34" charset="-122"/>
                <a:cs typeface="Calibri" pitchFamily="34" charset="-120"/>
              </a:rPr>
              <a:t>Name, address &amp; PAN of the assessee</a:t>
            </a:r>
            <a:endParaRPr lang="en-US" sz="1250" dirty="0"/>
          </a:p>
        </p:txBody>
      </p:sp>
      <p:sp>
        <p:nvSpPr>
          <p:cNvPr id="10" name="Shape 7"/>
          <p:cNvSpPr/>
          <p:nvPr/>
        </p:nvSpPr>
        <p:spPr>
          <a:xfrm>
            <a:off x="868680" y="3666744"/>
            <a:ext cx="91440" cy="91440"/>
          </a:xfrm>
          <a:prstGeom prst="ellipse">
            <a:avLst/>
          </a:prstGeom>
          <a:solidFill>
            <a:srgbClr val="C79A3B"/>
          </a:solidFill>
          <a:ln/>
        </p:spPr>
      </p:sp>
      <p:sp>
        <p:nvSpPr>
          <p:cNvPr id="11" name="Text 8"/>
          <p:cNvSpPr/>
          <p:nvPr/>
        </p:nvSpPr>
        <p:spPr>
          <a:xfrm>
            <a:off x="1097280" y="3520440"/>
            <a:ext cx="4617720" cy="502920"/>
          </a:xfrm>
          <a:prstGeom prst="rect">
            <a:avLst/>
          </a:prstGeom>
          <a:noFill/>
          <a:ln/>
        </p:spPr>
        <p:txBody>
          <a:bodyPr wrap="square" lIns="0" tIns="0" rIns="0" bIns="0" rtlCol="0" anchor="t"/>
          <a:lstStyle/>
          <a:p>
            <a:pPr marL="0" indent="0">
              <a:lnSpc>
                <a:spcPct val="115000"/>
              </a:lnSpc>
              <a:buNone/>
            </a:pPr>
            <a:r>
              <a:rPr lang="en-US" sz="1250" dirty="0">
                <a:solidFill>
                  <a:srgbClr val="1B1F3B"/>
                </a:solidFill>
                <a:latin typeface="Calibri" pitchFamily="34" charset="0"/>
                <a:ea typeface="Calibri" pitchFamily="34" charset="-122"/>
                <a:cs typeface="Calibri" pitchFamily="34" charset="-120"/>
              </a:rPr>
              <a:t>Status (individual, firm, company, etc.)</a:t>
            </a:r>
            <a:endParaRPr lang="en-US" sz="1250" dirty="0"/>
          </a:p>
        </p:txBody>
      </p:sp>
      <p:sp>
        <p:nvSpPr>
          <p:cNvPr id="12" name="Shape 9"/>
          <p:cNvSpPr/>
          <p:nvPr/>
        </p:nvSpPr>
        <p:spPr>
          <a:xfrm>
            <a:off x="868680" y="4261104"/>
            <a:ext cx="91440" cy="91440"/>
          </a:xfrm>
          <a:prstGeom prst="ellipse">
            <a:avLst/>
          </a:prstGeom>
          <a:solidFill>
            <a:srgbClr val="C79A3B"/>
          </a:solidFill>
          <a:ln/>
        </p:spPr>
      </p:sp>
      <p:sp>
        <p:nvSpPr>
          <p:cNvPr id="13" name="Text 10"/>
          <p:cNvSpPr/>
          <p:nvPr/>
        </p:nvSpPr>
        <p:spPr>
          <a:xfrm>
            <a:off x="1097280" y="4114800"/>
            <a:ext cx="4617720" cy="502920"/>
          </a:xfrm>
          <a:prstGeom prst="rect">
            <a:avLst/>
          </a:prstGeom>
          <a:noFill/>
          <a:ln/>
        </p:spPr>
        <p:txBody>
          <a:bodyPr wrap="square" lIns="0" tIns="0" rIns="0" bIns="0" rtlCol="0" anchor="t"/>
          <a:lstStyle/>
          <a:p>
            <a:pPr marL="0" indent="0">
              <a:lnSpc>
                <a:spcPct val="115000"/>
              </a:lnSpc>
              <a:buNone/>
            </a:pPr>
            <a:r>
              <a:rPr lang="en-US" sz="1250" dirty="0">
                <a:solidFill>
                  <a:srgbClr val="1B1F3B"/>
                </a:solidFill>
                <a:latin typeface="Calibri" pitchFamily="34" charset="0"/>
                <a:ea typeface="Calibri" pitchFamily="34" charset="-122"/>
                <a:cs typeface="Calibri" pitchFamily="34" charset="-120"/>
              </a:rPr>
              <a:t>Previous year &amp; assessment year</a:t>
            </a:r>
            <a:endParaRPr lang="en-US" sz="1250" dirty="0"/>
          </a:p>
        </p:txBody>
      </p:sp>
      <p:sp>
        <p:nvSpPr>
          <p:cNvPr id="14" name="Shape 11"/>
          <p:cNvSpPr/>
          <p:nvPr/>
        </p:nvSpPr>
        <p:spPr>
          <a:xfrm>
            <a:off x="868680" y="4855464"/>
            <a:ext cx="91440" cy="91440"/>
          </a:xfrm>
          <a:prstGeom prst="ellipse">
            <a:avLst/>
          </a:prstGeom>
          <a:solidFill>
            <a:srgbClr val="C79A3B"/>
          </a:solidFill>
          <a:ln/>
        </p:spPr>
      </p:sp>
      <p:sp>
        <p:nvSpPr>
          <p:cNvPr id="15" name="Text 12"/>
          <p:cNvSpPr/>
          <p:nvPr/>
        </p:nvSpPr>
        <p:spPr>
          <a:xfrm>
            <a:off x="1097280" y="4709160"/>
            <a:ext cx="4617720" cy="502920"/>
          </a:xfrm>
          <a:prstGeom prst="rect">
            <a:avLst/>
          </a:prstGeom>
          <a:noFill/>
          <a:ln/>
        </p:spPr>
        <p:txBody>
          <a:bodyPr wrap="square" lIns="0" tIns="0" rIns="0" bIns="0" rtlCol="0" anchor="t"/>
          <a:lstStyle/>
          <a:p>
            <a:pPr marL="0" indent="0">
              <a:lnSpc>
                <a:spcPct val="115000"/>
              </a:lnSpc>
              <a:buNone/>
            </a:pPr>
            <a:r>
              <a:rPr lang="en-US" sz="1250" dirty="0">
                <a:solidFill>
                  <a:srgbClr val="1B1F3B"/>
                </a:solidFill>
                <a:latin typeface="Calibri" pitchFamily="34" charset="0"/>
                <a:ea typeface="Calibri" pitchFamily="34" charset="-122"/>
                <a:cs typeface="Calibri" pitchFamily="34" charset="-120"/>
              </a:rPr>
              <a:t>Relevant clause of Section 44AB under which audit is conducted</a:t>
            </a:r>
            <a:endParaRPr lang="en-US" sz="1250" dirty="0"/>
          </a:p>
        </p:txBody>
      </p:sp>
      <p:sp>
        <p:nvSpPr>
          <p:cNvPr id="16" name="Shape 13"/>
          <p:cNvSpPr/>
          <p:nvPr/>
        </p:nvSpPr>
        <p:spPr>
          <a:xfrm>
            <a:off x="868680" y="5449824"/>
            <a:ext cx="91440" cy="91440"/>
          </a:xfrm>
          <a:prstGeom prst="ellipse">
            <a:avLst/>
          </a:prstGeom>
          <a:solidFill>
            <a:srgbClr val="C79A3B"/>
          </a:solidFill>
          <a:ln/>
        </p:spPr>
      </p:sp>
      <p:sp>
        <p:nvSpPr>
          <p:cNvPr id="17" name="Text 14"/>
          <p:cNvSpPr/>
          <p:nvPr/>
        </p:nvSpPr>
        <p:spPr>
          <a:xfrm>
            <a:off x="1097280" y="5303520"/>
            <a:ext cx="4617720" cy="502920"/>
          </a:xfrm>
          <a:prstGeom prst="rect">
            <a:avLst/>
          </a:prstGeom>
          <a:noFill/>
          <a:ln/>
        </p:spPr>
        <p:txBody>
          <a:bodyPr wrap="square" lIns="0" tIns="0" rIns="0" bIns="0" rtlCol="0" anchor="t"/>
          <a:lstStyle/>
          <a:p>
            <a:pPr marL="0" indent="0">
              <a:lnSpc>
                <a:spcPct val="115000"/>
              </a:lnSpc>
              <a:buNone/>
            </a:pPr>
            <a:r>
              <a:rPr lang="en-US" sz="1250" dirty="0">
                <a:solidFill>
                  <a:srgbClr val="1B1F3B"/>
                </a:solidFill>
                <a:latin typeface="Calibri" pitchFamily="34" charset="0"/>
                <a:ea typeface="Calibri" pitchFamily="34" charset="-122"/>
                <a:cs typeface="Calibri" pitchFamily="34" charset="-120"/>
              </a:rPr>
              <a:t>Registration details — GST, Excise, other indirect tax laws</a:t>
            </a:r>
            <a:endParaRPr lang="en-US" sz="1250" dirty="0"/>
          </a:p>
        </p:txBody>
      </p:sp>
      <p:sp>
        <p:nvSpPr>
          <p:cNvPr id="18" name="Shape 15"/>
          <p:cNvSpPr/>
          <p:nvPr/>
        </p:nvSpPr>
        <p:spPr>
          <a:xfrm>
            <a:off x="6217920" y="2057400"/>
            <a:ext cx="5394960" cy="3977640"/>
          </a:xfrm>
          <a:prstGeom prst="roundRect">
            <a:avLst>
              <a:gd name="adj" fmla="val 2759"/>
            </a:avLst>
          </a:prstGeom>
          <a:solidFill>
            <a:srgbClr val="1E2761"/>
          </a:solidFill>
          <a:ln/>
        </p:spPr>
      </p:sp>
      <p:pic>
        <p:nvPicPr>
          <p:cNvPr id="19" name="Image 1" descr="/home/claude/taxaudit/icon_clipboard_white.png"/>
          <p:cNvPicPr>
            <a:picLocks noChangeAspect="1"/>
          </p:cNvPicPr>
          <p:nvPr/>
        </p:nvPicPr>
        <p:blipFill>
          <a:blip r:embed="rId4"/>
          <a:stretch>
            <a:fillRect/>
          </a:stretch>
        </p:blipFill>
        <p:spPr>
          <a:xfrm>
            <a:off x="6537960" y="2331720"/>
            <a:ext cx="457200" cy="457200"/>
          </a:xfrm>
          <a:prstGeom prst="rect">
            <a:avLst/>
          </a:prstGeom>
        </p:spPr>
      </p:pic>
      <p:sp>
        <p:nvSpPr>
          <p:cNvPr id="20" name="Text 16"/>
          <p:cNvSpPr/>
          <p:nvPr/>
        </p:nvSpPr>
        <p:spPr>
          <a:xfrm>
            <a:off x="7132320" y="2377440"/>
            <a:ext cx="4206240" cy="411480"/>
          </a:xfrm>
          <a:prstGeom prst="rect">
            <a:avLst/>
          </a:prstGeom>
          <a:noFill/>
          <a:ln/>
        </p:spPr>
        <p:txBody>
          <a:bodyPr wrap="square" lIns="0" tIns="0" rIns="0" bIns="0" rtlCol="0" anchor="ctr"/>
          <a:lstStyle/>
          <a:p>
            <a:pPr marL="0" indent="0">
              <a:buNone/>
            </a:pPr>
            <a:r>
              <a:rPr lang="en-US" sz="1400" b="1" dirty="0">
                <a:solidFill>
                  <a:srgbClr val="C79A3B"/>
                </a:solidFill>
                <a:latin typeface="Calibri" pitchFamily="34" charset="0"/>
                <a:ea typeface="Calibri" pitchFamily="34" charset="-122"/>
                <a:cs typeface="Calibri" pitchFamily="34" charset="-120"/>
              </a:rPr>
              <a:t>PART B — Detailed Particulars</a:t>
            </a:r>
            <a:endParaRPr lang="en-US" sz="1400" dirty="0"/>
          </a:p>
        </p:txBody>
      </p:sp>
      <p:sp>
        <p:nvSpPr>
          <p:cNvPr id="21" name="Shape 17"/>
          <p:cNvSpPr/>
          <p:nvPr/>
        </p:nvSpPr>
        <p:spPr>
          <a:xfrm>
            <a:off x="6537960" y="3072384"/>
            <a:ext cx="91440" cy="91440"/>
          </a:xfrm>
          <a:prstGeom prst="ellipse">
            <a:avLst/>
          </a:prstGeom>
          <a:solidFill>
            <a:srgbClr val="C79A3B"/>
          </a:solidFill>
          <a:ln/>
        </p:spPr>
      </p:sp>
      <p:sp>
        <p:nvSpPr>
          <p:cNvPr id="22" name="Text 18"/>
          <p:cNvSpPr/>
          <p:nvPr/>
        </p:nvSpPr>
        <p:spPr>
          <a:xfrm>
            <a:off x="6766560" y="2926080"/>
            <a:ext cx="4663440" cy="502920"/>
          </a:xfrm>
          <a:prstGeom prst="rect">
            <a:avLst/>
          </a:prstGeom>
          <a:noFill/>
          <a:ln/>
        </p:spPr>
        <p:txBody>
          <a:bodyPr wrap="square" lIns="0" tIns="0" rIns="0" bIns="0" rtlCol="0" anchor="t"/>
          <a:lstStyle/>
          <a:p>
            <a:pPr marL="0" indent="0">
              <a:lnSpc>
                <a:spcPct val="115000"/>
              </a:lnSpc>
              <a:buNone/>
            </a:pPr>
            <a:r>
              <a:rPr lang="en-US" sz="1250" dirty="0">
                <a:solidFill>
                  <a:srgbClr val="FFFFFF"/>
                </a:solidFill>
                <a:latin typeface="Calibri" pitchFamily="34" charset="0"/>
                <a:ea typeface="Calibri" pitchFamily="34" charset="-122"/>
                <a:cs typeface="Calibri" pitchFamily="34" charset="-120"/>
              </a:rPr>
              <a:t>Method of accounting &amp; any changes therein</a:t>
            </a:r>
            <a:endParaRPr lang="en-US" sz="1250" dirty="0"/>
          </a:p>
        </p:txBody>
      </p:sp>
      <p:sp>
        <p:nvSpPr>
          <p:cNvPr id="23" name="Shape 19"/>
          <p:cNvSpPr/>
          <p:nvPr/>
        </p:nvSpPr>
        <p:spPr>
          <a:xfrm>
            <a:off x="6537960" y="3666744"/>
            <a:ext cx="91440" cy="91440"/>
          </a:xfrm>
          <a:prstGeom prst="ellipse">
            <a:avLst/>
          </a:prstGeom>
          <a:solidFill>
            <a:srgbClr val="C79A3B"/>
          </a:solidFill>
          <a:ln/>
        </p:spPr>
      </p:sp>
      <p:sp>
        <p:nvSpPr>
          <p:cNvPr id="24" name="Text 20"/>
          <p:cNvSpPr/>
          <p:nvPr/>
        </p:nvSpPr>
        <p:spPr>
          <a:xfrm>
            <a:off x="6766560" y="3520440"/>
            <a:ext cx="4663440" cy="502920"/>
          </a:xfrm>
          <a:prstGeom prst="rect">
            <a:avLst/>
          </a:prstGeom>
          <a:noFill/>
          <a:ln/>
        </p:spPr>
        <p:txBody>
          <a:bodyPr wrap="square" lIns="0" tIns="0" rIns="0" bIns="0" rtlCol="0" anchor="t"/>
          <a:lstStyle/>
          <a:p>
            <a:pPr marL="0" indent="0">
              <a:lnSpc>
                <a:spcPct val="115000"/>
              </a:lnSpc>
              <a:buNone/>
            </a:pPr>
            <a:r>
              <a:rPr lang="en-US" sz="1250" dirty="0">
                <a:solidFill>
                  <a:srgbClr val="FFFFFF"/>
                </a:solidFill>
                <a:latin typeface="Calibri" pitchFamily="34" charset="0"/>
                <a:ea typeface="Calibri" pitchFamily="34" charset="-122"/>
                <a:cs typeface="Calibri" pitchFamily="34" charset="-120"/>
              </a:rPr>
              <a:t>Details of depreciation, deemed profits &amp; disallowances</a:t>
            </a:r>
            <a:endParaRPr lang="en-US" sz="1250" dirty="0"/>
          </a:p>
        </p:txBody>
      </p:sp>
      <p:sp>
        <p:nvSpPr>
          <p:cNvPr id="25" name="Shape 21"/>
          <p:cNvSpPr/>
          <p:nvPr/>
        </p:nvSpPr>
        <p:spPr>
          <a:xfrm>
            <a:off x="6537960" y="4261104"/>
            <a:ext cx="91440" cy="91440"/>
          </a:xfrm>
          <a:prstGeom prst="ellipse">
            <a:avLst/>
          </a:prstGeom>
          <a:solidFill>
            <a:srgbClr val="C79A3B"/>
          </a:solidFill>
          <a:ln/>
        </p:spPr>
      </p:sp>
      <p:sp>
        <p:nvSpPr>
          <p:cNvPr id="26" name="Text 22"/>
          <p:cNvSpPr/>
          <p:nvPr/>
        </p:nvSpPr>
        <p:spPr>
          <a:xfrm>
            <a:off x="6766560" y="4114800"/>
            <a:ext cx="4663440" cy="502920"/>
          </a:xfrm>
          <a:prstGeom prst="rect">
            <a:avLst/>
          </a:prstGeom>
          <a:noFill/>
          <a:ln/>
        </p:spPr>
        <p:txBody>
          <a:bodyPr wrap="square" lIns="0" tIns="0" rIns="0" bIns="0" rtlCol="0" anchor="t"/>
          <a:lstStyle/>
          <a:p>
            <a:pPr marL="0" indent="0">
              <a:lnSpc>
                <a:spcPct val="115000"/>
              </a:lnSpc>
              <a:buNone/>
            </a:pPr>
            <a:r>
              <a:rPr lang="en-US" sz="1250" dirty="0">
                <a:solidFill>
                  <a:srgbClr val="FFFFFF"/>
                </a:solidFill>
                <a:latin typeface="Calibri" pitchFamily="34" charset="0"/>
                <a:ea typeface="Calibri" pitchFamily="34" charset="-122"/>
                <a:cs typeface="Calibri" pitchFamily="34" charset="-120"/>
              </a:rPr>
              <a:t>Payments attracting TDS/TCS and compliance status</a:t>
            </a:r>
            <a:endParaRPr lang="en-US" sz="1250" dirty="0"/>
          </a:p>
        </p:txBody>
      </p:sp>
      <p:sp>
        <p:nvSpPr>
          <p:cNvPr id="27" name="Shape 23"/>
          <p:cNvSpPr/>
          <p:nvPr/>
        </p:nvSpPr>
        <p:spPr>
          <a:xfrm>
            <a:off x="6537960" y="4855464"/>
            <a:ext cx="91440" cy="91440"/>
          </a:xfrm>
          <a:prstGeom prst="ellipse">
            <a:avLst/>
          </a:prstGeom>
          <a:solidFill>
            <a:srgbClr val="C79A3B"/>
          </a:solidFill>
          <a:ln/>
        </p:spPr>
      </p:sp>
      <p:sp>
        <p:nvSpPr>
          <p:cNvPr id="28" name="Text 24"/>
          <p:cNvSpPr/>
          <p:nvPr/>
        </p:nvSpPr>
        <p:spPr>
          <a:xfrm>
            <a:off x="6766560" y="4709160"/>
            <a:ext cx="4663440" cy="502920"/>
          </a:xfrm>
          <a:prstGeom prst="rect">
            <a:avLst/>
          </a:prstGeom>
          <a:noFill/>
          <a:ln/>
        </p:spPr>
        <p:txBody>
          <a:bodyPr wrap="square" lIns="0" tIns="0" rIns="0" bIns="0" rtlCol="0" anchor="t"/>
          <a:lstStyle/>
          <a:p>
            <a:pPr marL="0" indent="0">
              <a:lnSpc>
                <a:spcPct val="115000"/>
              </a:lnSpc>
              <a:buNone/>
            </a:pPr>
            <a:r>
              <a:rPr lang="en-US" sz="1250" dirty="0">
                <a:solidFill>
                  <a:srgbClr val="FFFFFF"/>
                </a:solidFill>
                <a:latin typeface="Calibri" pitchFamily="34" charset="0"/>
                <a:ea typeface="Calibri" pitchFamily="34" charset="-122"/>
                <a:cs typeface="Calibri" pitchFamily="34" charset="-120"/>
              </a:rPr>
              <a:t>Loans, deposits, cash transactions under Sections 269SS/269T</a:t>
            </a:r>
            <a:endParaRPr lang="en-US" sz="1250" dirty="0"/>
          </a:p>
        </p:txBody>
      </p:sp>
      <p:sp>
        <p:nvSpPr>
          <p:cNvPr id="29" name="Shape 25"/>
          <p:cNvSpPr/>
          <p:nvPr/>
        </p:nvSpPr>
        <p:spPr>
          <a:xfrm>
            <a:off x="6537960" y="5449824"/>
            <a:ext cx="91440" cy="91440"/>
          </a:xfrm>
          <a:prstGeom prst="ellipse">
            <a:avLst/>
          </a:prstGeom>
          <a:solidFill>
            <a:srgbClr val="C79A3B"/>
          </a:solidFill>
          <a:ln/>
        </p:spPr>
      </p:sp>
      <p:sp>
        <p:nvSpPr>
          <p:cNvPr id="30" name="Text 26"/>
          <p:cNvSpPr/>
          <p:nvPr/>
        </p:nvSpPr>
        <p:spPr>
          <a:xfrm>
            <a:off x="6766560" y="5303520"/>
            <a:ext cx="4663440" cy="502920"/>
          </a:xfrm>
          <a:prstGeom prst="rect">
            <a:avLst/>
          </a:prstGeom>
          <a:noFill/>
          <a:ln/>
        </p:spPr>
        <p:txBody>
          <a:bodyPr wrap="square" lIns="0" tIns="0" rIns="0" bIns="0" rtlCol="0" anchor="t"/>
          <a:lstStyle/>
          <a:p>
            <a:pPr marL="0" indent="0">
              <a:lnSpc>
                <a:spcPct val="115000"/>
              </a:lnSpc>
              <a:buNone/>
            </a:pPr>
            <a:r>
              <a:rPr lang="en-US" sz="1250" dirty="0">
                <a:solidFill>
                  <a:srgbClr val="FFFFFF"/>
                </a:solidFill>
                <a:latin typeface="Calibri" pitchFamily="34" charset="0"/>
                <a:ea typeface="Calibri" pitchFamily="34" charset="-122"/>
                <a:cs typeface="Calibri" pitchFamily="34" charset="-120"/>
              </a:rPr>
              <a:t>Other reportable items — 44 clauses in total (Clauses 1–44)</a:t>
            </a:r>
            <a:endParaRPr lang="en-US" sz="1250" dirty="0"/>
          </a:p>
        </p:txBody>
      </p:sp>
      <p:sp>
        <p:nvSpPr>
          <p:cNvPr id="31" name="Text 27"/>
          <p:cNvSpPr/>
          <p:nvPr/>
        </p:nvSpPr>
        <p:spPr>
          <a:xfrm>
            <a:off x="457200" y="6519672"/>
            <a:ext cx="7315200" cy="274320"/>
          </a:xfrm>
          <a:prstGeom prst="rect">
            <a:avLst/>
          </a:prstGeom>
          <a:noFill/>
          <a:ln/>
        </p:spPr>
        <p:txBody>
          <a:bodyPr wrap="square" lIns="0" tIns="0" rIns="0" bIns="0" rtlCol="0" anchor="ctr"/>
          <a:lstStyle/>
          <a:p>
            <a:pPr marL="0" indent="0" algn="l">
              <a:buNone/>
            </a:pPr>
            <a:r>
              <a:rPr lang="en-US" sz="900" dirty="0">
                <a:solidFill>
                  <a:srgbClr val="5B6584"/>
                </a:solidFill>
                <a:latin typeface="Calibri" pitchFamily="34" charset="0"/>
                <a:ea typeface="Calibri" pitchFamily="34" charset="-122"/>
                <a:cs typeface="Calibri" pitchFamily="34" charset="-120"/>
              </a:rPr>
              <a:t>Tax Audit — Section 44AB</a:t>
            </a:r>
            <a:endParaRPr lang="en-US" sz="900" dirty="0"/>
          </a:p>
        </p:txBody>
      </p:sp>
      <p:sp>
        <p:nvSpPr>
          <p:cNvPr id="32" name="Text 28"/>
          <p:cNvSpPr/>
          <p:nvPr/>
        </p:nvSpPr>
        <p:spPr>
          <a:xfrm>
            <a:off x="11521440" y="6519672"/>
            <a:ext cx="365760" cy="274320"/>
          </a:xfrm>
          <a:prstGeom prst="rect">
            <a:avLst/>
          </a:prstGeom>
          <a:noFill/>
          <a:ln/>
        </p:spPr>
        <p:txBody>
          <a:bodyPr wrap="square" lIns="0" tIns="0" rIns="0" bIns="0" rtlCol="0" anchor="ctr"/>
          <a:lstStyle/>
          <a:p>
            <a:pPr marL="0" indent="0" algn="r">
              <a:buNone/>
            </a:pPr>
            <a:r>
              <a:rPr lang="en-US" sz="900" dirty="0">
                <a:solidFill>
                  <a:srgbClr val="5B6584"/>
                </a:solidFill>
                <a:latin typeface="Calibri" pitchFamily="34" charset="0"/>
                <a:ea typeface="Calibri" pitchFamily="34" charset="-122"/>
                <a:cs typeface="Calibri" pitchFamily="34" charset="-120"/>
              </a:rPr>
              <a:t>7</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TotalTime>
  <Words>8175</Words>
  <Application>Microsoft Office PowerPoint</Application>
  <PresentationFormat>Widescreen</PresentationFormat>
  <Paragraphs>1036</Paragraphs>
  <Slides>75</Slides>
  <Notes>54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Aharoni</vt:lpstr>
      <vt:lpstr>Arial</vt:lpstr>
      <vt:lpstr>Calibri</vt:lpstr>
      <vt:lpstr>Cambria</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Revision of Guidance Note on Tax Audit under section 44AB of the Income-tax Act,1961  </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Shekhar Chitale</cp:lastModifiedBy>
  <cp:revision>12</cp:revision>
  <dcterms:created xsi:type="dcterms:W3CDTF">2026-08-31T12:24:59Z</dcterms:created>
  <dcterms:modified xsi:type="dcterms:W3CDTF">2026-09-03T06:28:06Z</dcterms:modified>
</cp:coreProperties>
</file>